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739" r:id="rId2"/>
    <p:sldId id="754" r:id="rId3"/>
    <p:sldId id="757" r:id="rId4"/>
    <p:sldId id="358" r:id="rId5"/>
    <p:sldId id="470" r:id="rId6"/>
    <p:sldId id="258" r:id="rId7"/>
    <p:sldId id="257" r:id="rId8"/>
    <p:sldId id="755" r:id="rId9"/>
    <p:sldId id="756" r:id="rId10"/>
    <p:sldId id="751" r:id="rId11"/>
    <p:sldId id="749" r:id="rId12"/>
    <p:sldId id="750" r:id="rId13"/>
    <p:sldId id="752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pos="384">
          <p15:clr>
            <a:srgbClr val="A4A3A4"/>
          </p15:clr>
        </p15:guide>
        <p15:guide id="6" pos="7296">
          <p15:clr>
            <a:srgbClr val="A4A3A4"/>
          </p15:clr>
        </p15:guide>
        <p15:guide id="7" pos="552">
          <p15:clr>
            <a:srgbClr val="A4A3A4"/>
          </p15:clr>
        </p15:guide>
        <p15:guide id="8" pos="7128">
          <p15:clr>
            <a:srgbClr val="A4A3A4"/>
          </p15:clr>
        </p15:guide>
        <p15:guide id="9" orient="horz" pos="3312">
          <p15:clr>
            <a:srgbClr val="A4A3A4"/>
          </p15:clr>
        </p15:guide>
        <p15:guide id="10" orient="horz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8437" autoAdjust="0"/>
  </p:normalViewPr>
  <p:slideViewPr>
    <p:cSldViewPr snapToGrid="0">
      <p:cViewPr varScale="1">
        <p:scale>
          <a:sx n="75" d="100"/>
          <a:sy n="75" d="100"/>
        </p:scale>
        <p:origin x="1324" y="60"/>
      </p:cViewPr>
      <p:guideLst>
        <p:guide orient="horz" pos="2160"/>
        <p:guide pos="3840"/>
        <p:guide orient="horz" pos="1008"/>
        <p:guide orient="horz" pos="3888"/>
        <p:guide pos="384"/>
        <p:guide pos="7296"/>
        <p:guide pos="552"/>
        <p:guide pos="7128"/>
        <p:guide orient="horz" pos="3312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0E6C44-05B4-48F1-942E-0649089046AD}" type="datetimeFigureOut">
              <a:rPr lang="en-US"/>
              <a:pPr>
                <a:defRPr/>
              </a:pPr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8BD621-9FC3-431A-897B-5A42A3637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kham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Data Hub, vertex AI </a:t>
            </a:r>
            <a:r>
              <a:rPr lang="en-US" dirty="0" err="1"/>
              <a:t>và</a:t>
            </a:r>
            <a:r>
              <a:rPr lang="en-US" dirty="0"/>
              <a:t> google AI studio.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Viettel </a:t>
            </a:r>
            <a:r>
              <a:rPr lang="en-US" dirty="0" err="1"/>
              <a:t>như</a:t>
            </a:r>
            <a:r>
              <a:rPr lang="en-US" dirty="0"/>
              <a:t>: </a:t>
            </a:r>
            <a:r>
              <a:rPr lang="en-US" dirty="0" err="1"/>
              <a:t>Mydio</a:t>
            </a:r>
            <a:r>
              <a:rPr lang="en-US" dirty="0"/>
              <a:t>, tv360, CCAI,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mentor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là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8BD621-9FC3-431A-897B-5A42A3637ED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6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Một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sinh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thái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AI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hợp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nhất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: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Tạo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dựng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một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môi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trường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AI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có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thể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kết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hợp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hoặc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tương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với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nhau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liền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mạch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. Cung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cấp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giải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hoạt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cho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vấn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đề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đa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dạng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.</a:t>
            </a:r>
            <a:b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Khả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năng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mở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rộng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tính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linh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hoạt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: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Đảm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bảo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nền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tảng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có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thể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mở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rộng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quả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để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xử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lí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lượng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lớn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cung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cấp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phương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giải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quyết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yêu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cầu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nhau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tích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hợp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dễ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dàng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nghệ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mới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trong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tương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loại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bỏ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nghệ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lỗi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thời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.</a:t>
            </a:r>
            <a:b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Xử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lý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dữ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liệu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tự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động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: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đường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ống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tự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động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để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thập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xử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lí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lưu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chế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thao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thủ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tăng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độ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tin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cậy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suất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chung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của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thống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.</a:t>
            </a:r>
            <a:b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Xử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lý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dữ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liệu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nâng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cao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: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Tận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dụng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khả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năng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NLP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tiên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tiến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để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chuyển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đổi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dạng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lộn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xộn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thành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thông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tin chi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tiết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có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giá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trị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cao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nhằm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cải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thiện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quyết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định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dữ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liệu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tốt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chính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xác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hơn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.</a:t>
            </a:r>
            <a:b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r>
              <a:rPr lang="en-US" sz="12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Lấy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người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dùng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làm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trung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tâm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Tập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trung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tạo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người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dùng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trải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nghiệm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trực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quan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cho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phép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người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dùng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dễ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dàng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tương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nền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tảng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bất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kể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trình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độ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chuyên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môn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kỹ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thuật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của</a:t>
            </a:r>
            <a:r>
              <a:rPr lang="en-US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8BD621-9FC3-431A-897B-5A42A3637ED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9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8BD621-9FC3-431A-897B-5A42A3637ED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9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8BD621-9FC3-431A-897B-5A42A3637ED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8BD621-9FC3-431A-897B-5A42A3637ED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2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_ Giai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1: Thu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thập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yêu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cầu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thiết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kế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thống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(2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định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yêu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cầu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thể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từ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người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hướng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dẫn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Mô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tả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mục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đích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sử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dụng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tính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năng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yêu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cầu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chi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tiết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Thiết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kế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kiến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trúc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tổng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thể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của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thống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Lên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kế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hoạch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chi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tiết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cho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từng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giai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_ Giai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2: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Xây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dựng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Cơ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sở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Hạ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tầng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(2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Thiết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lập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cấu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hình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đã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được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nêu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Đảm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bảo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công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cụ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hoạt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động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ổn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định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,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tương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thích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tương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được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với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nhau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_ Giai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3: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Tích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hợp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(5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module Back-end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Front-end (1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module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được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liệt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kê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như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sau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: (4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+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truy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vấn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+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thu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thập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thông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tin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+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giám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log &amp; Api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+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Bài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toán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xử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lí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file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_ Giai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đoạn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4: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Kiểm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thử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(1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thống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trên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môi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trường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thực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tế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Thực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hiện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các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test case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để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đảm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bảo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hệ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thống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hoạt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động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chính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xác</a:t>
            </a:r>
            <a:br>
              <a:rPr lang="en-US" sz="1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</a:b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8BD621-9FC3-431A-897B-5A42A3637ED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9FED4-5345-4588-9AF9-7CB923634E4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3A26-C4E8-4DE2-8865-E589D075985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27895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01882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27895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01882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265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790" y="53160"/>
            <a:ext cx="5665204" cy="3375840"/>
          </a:xfrm>
          <a:prstGeom prst="roundRect">
            <a:avLst>
              <a:gd name="adj" fmla="val 775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60" y="53160"/>
            <a:ext cx="2309218" cy="3375840"/>
          </a:xfrm>
          <a:prstGeom prst="roundRect">
            <a:avLst>
              <a:gd name="adj" fmla="val 676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44544" y="53160"/>
            <a:ext cx="3996656" cy="3375840"/>
          </a:xfrm>
          <a:prstGeom prst="roundRect">
            <a:avLst>
              <a:gd name="adj" fmla="val 49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29512" y="3482160"/>
            <a:ext cx="2599481" cy="3290780"/>
          </a:xfrm>
          <a:prstGeom prst="roundRect">
            <a:avLst>
              <a:gd name="adj" fmla="val 926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788" y="3482160"/>
            <a:ext cx="2998389" cy="3290780"/>
          </a:xfrm>
          <a:prstGeom prst="roundRect">
            <a:avLst>
              <a:gd name="adj" fmla="val 663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97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351438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4638" y="3429000"/>
            <a:ext cx="6097362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11655" y="4751918"/>
            <a:ext cx="1024128" cy="1024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3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300" y="1152569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6300" y="3709878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115863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607560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09447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8601144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507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4602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&amp;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03242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319168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5642506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7958432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10281770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055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910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Image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136447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081665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26883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19994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18419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4516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2941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09038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07463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800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67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5089525" y="617538"/>
            <a:ext cx="2012950" cy="2012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81600" y="709613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5E2E7D-AFD4-4D00-BD18-1E61A977C4B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382D-08E5-4888-9227-49AD813BCC9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63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753D0A-7E5C-410C-9853-748BFB941CF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529F8-2E94-4865-810D-EFED19D9AE74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25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4B8E88-8A0D-420C-AF4A-83153CE7B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2F8D1-D86B-445C-BDAD-5ACCA4D89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4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37D553-9328-4314-9A19-530978834C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7100" y="1179513"/>
            <a:ext cx="3103563" cy="3970337"/>
          </a:xfrm>
          <a:prstGeom prst="roundRect">
            <a:avLst>
              <a:gd name="adj" fmla="val 8526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5B5405-56A9-42E8-B999-9B6DA1CB473E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102AF-056E-4562-91D5-9B15F3C7DDA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1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240784" cy="6858000"/>
          </a:xfrm>
          <a:custGeom>
            <a:avLst/>
            <a:gdLst>
              <a:gd name="connsiteX0" fmla="*/ 0 w 6240784"/>
              <a:gd name="connsiteY0" fmla="*/ 0 h 6858000"/>
              <a:gd name="connsiteX1" fmla="*/ 4526283 w 6240784"/>
              <a:gd name="connsiteY1" fmla="*/ 0 h 6858000"/>
              <a:gd name="connsiteX2" fmla="*/ 6240784 w 6240784"/>
              <a:gd name="connsiteY2" fmla="*/ 3429000 h 6858000"/>
              <a:gd name="connsiteX3" fmla="*/ 4526283 w 6240784"/>
              <a:gd name="connsiteY3" fmla="*/ 6858000 h 6858000"/>
              <a:gd name="connsiteX4" fmla="*/ 0 w 6240784"/>
              <a:gd name="connsiteY4" fmla="*/ 6858000 h 6858000"/>
              <a:gd name="connsiteX5" fmla="*/ 2003064 w 6240784"/>
              <a:gd name="connsiteY5" fmla="*/ 3433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0784" h="6858000">
                <a:moveTo>
                  <a:pt x="0" y="0"/>
                </a:moveTo>
                <a:lnTo>
                  <a:pt x="4526283" y="0"/>
                </a:lnTo>
                <a:lnTo>
                  <a:pt x="6240784" y="3429000"/>
                </a:lnTo>
                <a:lnTo>
                  <a:pt x="4526283" y="6858000"/>
                </a:lnTo>
                <a:lnTo>
                  <a:pt x="0" y="6858000"/>
                </a:lnTo>
                <a:lnTo>
                  <a:pt x="2003064" y="34338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Montserra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0526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CA5F441-6302-4481-B538-48F9C741DB10}" type="datetimeFigureOut">
              <a:rPr lang="en-US"/>
              <a:pPr>
                <a:defRPr/>
              </a:pPr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3664760-8ABE-412A-B61C-B8884D5D0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77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27130" y="1972901"/>
            <a:ext cx="2031471" cy="354864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420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03770" y="1677295"/>
            <a:ext cx="4424616" cy="4424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4290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39662" y="2048125"/>
            <a:ext cx="2263149" cy="333295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40013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763713" y="2095499"/>
            <a:ext cx="4073525" cy="25320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724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6"/>
          <p:cNvSpPr>
            <a:spLocks noEditPoints="1"/>
          </p:cNvSpPr>
          <p:nvPr userDrawn="1"/>
        </p:nvSpPr>
        <p:spPr bwMode="auto">
          <a:xfrm>
            <a:off x="871538" y="1927225"/>
            <a:ext cx="2959100" cy="3840163"/>
          </a:xfrm>
          <a:custGeom>
            <a:avLst/>
            <a:gdLst>
              <a:gd name="T0" fmla="*/ 2147483646 w 580"/>
              <a:gd name="T1" fmla="*/ 2147483646 h 753"/>
              <a:gd name="T2" fmla="*/ 2147483646 w 580"/>
              <a:gd name="T3" fmla="*/ 0 h 753"/>
              <a:gd name="T4" fmla="*/ 2147483646 w 580"/>
              <a:gd name="T5" fmla="*/ 0 h 753"/>
              <a:gd name="T6" fmla="*/ 0 w 580"/>
              <a:gd name="T7" fmla="*/ 2147483646 h 753"/>
              <a:gd name="T8" fmla="*/ 0 w 580"/>
              <a:gd name="T9" fmla="*/ 2147483646 h 753"/>
              <a:gd name="T10" fmla="*/ 2147483646 w 580"/>
              <a:gd name="T11" fmla="*/ 2147483646 h 753"/>
              <a:gd name="T12" fmla="*/ 2147483646 w 580"/>
              <a:gd name="T13" fmla="*/ 2147483646 h 753"/>
              <a:gd name="T14" fmla="*/ 2147483646 w 580"/>
              <a:gd name="T15" fmla="*/ 2147483646 h 753"/>
              <a:gd name="T16" fmla="*/ 2147483646 w 580"/>
              <a:gd name="T17" fmla="*/ 2147483646 h 753"/>
              <a:gd name="T18" fmla="*/ 2147483646 w 580"/>
              <a:gd name="T19" fmla="*/ 2147483646 h 753"/>
              <a:gd name="T20" fmla="*/ 2147483646 w 580"/>
              <a:gd name="T21" fmla="*/ 2147483646 h 753"/>
              <a:gd name="T22" fmla="*/ 2147483646 w 580"/>
              <a:gd name="T23" fmla="*/ 2147483646 h 753"/>
              <a:gd name="T24" fmla="*/ 2147483646 w 580"/>
              <a:gd name="T25" fmla="*/ 2147483646 h 753"/>
              <a:gd name="T26" fmla="*/ 2147483646 w 580"/>
              <a:gd name="T27" fmla="*/ 2147483646 h 75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80" h="753">
                <a:moveTo>
                  <a:pt x="580" y="31"/>
                </a:moveTo>
                <a:cubicBezTo>
                  <a:pt x="580" y="14"/>
                  <a:pt x="566" y="0"/>
                  <a:pt x="55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4"/>
                  <a:pt x="0" y="31"/>
                </a:cubicBezTo>
                <a:cubicBezTo>
                  <a:pt x="0" y="723"/>
                  <a:pt x="0" y="723"/>
                  <a:pt x="0" y="723"/>
                </a:cubicBezTo>
                <a:cubicBezTo>
                  <a:pt x="0" y="740"/>
                  <a:pt x="13" y="753"/>
                  <a:pt x="30" y="753"/>
                </a:cubicBezTo>
                <a:cubicBezTo>
                  <a:pt x="550" y="753"/>
                  <a:pt x="550" y="753"/>
                  <a:pt x="550" y="753"/>
                </a:cubicBezTo>
                <a:cubicBezTo>
                  <a:pt x="566" y="753"/>
                  <a:pt x="580" y="740"/>
                  <a:pt x="580" y="723"/>
                </a:cubicBezTo>
                <a:lnTo>
                  <a:pt x="580" y="31"/>
                </a:lnTo>
                <a:close/>
                <a:moveTo>
                  <a:pt x="520" y="689"/>
                </a:moveTo>
                <a:cubicBezTo>
                  <a:pt x="57" y="689"/>
                  <a:pt x="57" y="689"/>
                  <a:pt x="57" y="689"/>
                </a:cubicBezTo>
                <a:cubicBezTo>
                  <a:pt x="57" y="66"/>
                  <a:pt x="57" y="66"/>
                  <a:pt x="57" y="66"/>
                </a:cubicBezTo>
                <a:cubicBezTo>
                  <a:pt x="520" y="66"/>
                  <a:pt x="520" y="66"/>
                  <a:pt x="520" y="66"/>
                </a:cubicBezTo>
                <a:lnTo>
                  <a:pt x="520" y="68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8"/>
          <p:cNvSpPr>
            <a:spLocks noChangeArrowheads="1"/>
          </p:cNvSpPr>
          <p:nvPr userDrawn="1"/>
        </p:nvSpPr>
        <p:spPr bwMode="auto">
          <a:xfrm>
            <a:off x="1068388" y="2205038"/>
            <a:ext cx="2565400" cy="3271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68489" y="2205781"/>
            <a:ext cx="2565906" cy="327156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201352" y="3350572"/>
            <a:ext cx="1402519" cy="20627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59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" y="687982"/>
            <a:ext cx="10706100" cy="456981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83948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B2D632-6EB9-4054-89BB-E05435A59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79D0DA-3D4A-46B7-98C1-83D6086E3C05}"/>
              </a:ext>
            </a:extLst>
          </p:cNvPr>
          <p:cNvSpPr/>
          <p:nvPr userDrawn="1"/>
        </p:nvSpPr>
        <p:spPr>
          <a:xfrm>
            <a:off x="729350" y="930040"/>
            <a:ext cx="2902613" cy="579972"/>
          </a:xfrm>
          <a:custGeom>
            <a:avLst/>
            <a:gdLst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2613 w 2902613"/>
              <a:gd name="connsiteY4" fmla="*/ 416369 h 571425"/>
              <a:gd name="connsiteX5" fmla="*/ 2747557 w 2902613"/>
              <a:gd name="connsiteY5" fmla="*/ 571425 h 571425"/>
              <a:gd name="connsiteX6" fmla="*/ 155056 w 2902613"/>
              <a:gd name="connsiteY6" fmla="*/ 571425 h 571425"/>
              <a:gd name="connsiteX7" fmla="*/ 0 w 2902613"/>
              <a:gd name="connsiteY7" fmla="*/ 416369 h 571425"/>
              <a:gd name="connsiteX8" fmla="*/ 0 w 2902613"/>
              <a:gd name="connsiteY8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747557 w 2902613"/>
              <a:gd name="connsiteY4" fmla="*/ 571425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884290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1381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9972"/>
              <a:gd name="connsiteX1" fmla="*/ 155056 w 2902613"/>
              <a:gd name="connsiteY1" fmla="*/ 0 h 579972"/>
              <a:gd name="connsiteX2" fmla="*/ 2747557 w 2902613"/>
              <a:gd name="connsiteY2" fmla="*/ 0 h 579972"/>
              <a:gd name="connsiteX3" fmla="*/ 2902613 w 2902613"/>
              <a:gd name="connsiteY3" fmla="*/ 155056 h 579972"/>
              <a:gd name="connsiteX4" fmla="*/ 2901381 w 2902613"/>
              <a:gd name="connsiteY4" fmla="*/ 579972 h 579972"/>
              <a:gd name="connsiteX5" fmla="*/ 155056 w 2902613"/>
              <a:gd name="connsiteY5" fmla="*/ 571425 h 579972"/>
              <a:gd name="connsiteX6" fmla="*/ 0 w 2902613"/>
              <a:gd name="connsiteY6" fmla="*/ 416369 h 579972"/>
              <a:gd name="connsiteX7" fmla="*/ 0 w 2902613"/>
              <a:gd name="connsiteY7" fmla="*/ 155056 h 57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2613" h="579972">
                <a:moveTo>
                  <a:pt x="0" y="155056"/>
                </a:moveTo>
                <a:cubicBezTo>
                  <a:pt x="0" y="69421"/>
                  <a:pt x="69421" y="0"/>
                  <a:pt x="155056" y="0"/>
                </a:cubicBezTo>
                <a:lnTo>
                  <a:pt x="2747557" y="0"/>
                </a:lnTo>
                <a:cubicBezTo>
                  <a:pt x="2833192" y="0"/>
                  <a:pt x="2902613" y="69421"/>
                  <a:pt x="2902613" y="155056"/>
                </a:cubicBezTo>
                <a:cubicBezTo>
                  <a:pt x="2902202" y="290997"/>
                  <a:pt x="2901792" y="444031"/>
                  <a:pt x="2901381" y="579972"/>
                </a:cubicBezTo>
                <a:lnTo>
                  <a:pt x="155056" y="571425"/>
                </a:lnTo>
                <a:cubicBezTo>
                  <a:pt x="69421" y="571425"/>
                  <a:pt x="0" y="502004"/>
                  <a:pt x="0" y="416369"/>
                </a:cubicBezTo>
                <a:lnTo>
                  <a:pt x="0" y="15505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1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7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_h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D6B83-F5C2-49CC-9C9A-F3477630DB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" y="0"/>
            <a:ext cx="12177109" cy="68663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2DB155-0456-41A3-9554-9F5B0EE15A5C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CAB55-27AF-457D-AB41-B9D97CAC301D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2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C86D8C8-4DB9-4E58-A045-27871DAC7EA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F940F-5391-422A-92DC-81654D411F7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53A42-76A8-4B29-900F-BEFE48967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D4AC4-6987-41B2-99A4-31C955B055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0000" y="1181100"/>
            <a:ext cx="3556000" cy="4533900"/>
          </a:xfrm>
          <a:prstGeom prst="roundRect">
            <a:avLst>
              <a:gd name="adj" fmla="val 10953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5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80C5B7E-6D4F-4106-A169-149103419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Freeform 29"/>
          <p:cNvSpPr/>
          <p:nvPr userDrawn="1"/>
        </p:nvSpPr>
        <p:spPr>
          <a:xfrm>
            <a:off x="4352785" y="2103198"/>
            <a:ext cx="3486432" cy="3486431"/>
          </a:xfrm>
          <a:custGeom>
            <a:avLst/>
            <a:gdLst>
              <a:gd name="connsiteX0" fmla="*/ 3486432 w 6972864"/>
              <a:gd name="connsiteY0" fmla="*/ 471481 h 6972862"/>
              <a:gd name="connsiteX1" fmla="*/ 471481 w 6972864"/>
              <a:gd name="connsiteY1" fmla="*/ 3486431 h 6972862"/>
              <a:gd name="connsiteX2" fmla="*/ 3486432 w 6972864"/>
              <a:gd name="connsiteY2" fmla="*/ 6501381 h 6972862"/>
              <a:gd name="connsiteX3" fmla="*/ 6501383 w 6972864"/>
              <a:gd name="connsiteY3" fmla="*/ 3486431 h 6972862"/>
              <a:gd name="connsiteX4" fmla="*/ 3486432 w 6972864"/>
              <a:gd name="connsiteY4" fmla="*/ 471481 h 6972862"/>
              <a:gd name="connsiteX5" fmla="*/ 3486432 w 6972864"/>
              <a:gd name="connsiteY5" fmla="*/ 0 h 6972862"/>
              <a:gd name="connsiteX6" fmla="*/ 6972864 w 6972864"/>
              <a:gd name="connsiteY6" fmla="*/ 3486431 h 6972862"/>
              <a:gd name="connsiteX7" fmla="*/ 3486432 w 6972864"/>
              <a:gd name="connsiteY7" fmla="*/ 6972862 h 6972862"/>
              <a:gd name="connsiteX8" fmla="*/ 0 w 6972864"/>
              <a:gd name="connsiteY8" fmla="*/ 3486431 h 6972862"/>
              <a:gd name="connsiteX9" fmla="*/ 3486432 w 6972864"/>
              <a:gd name="connsiteY9" fmla="*/ 0 h 697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72864" h="6972862">
                <a:moveTo>
                  <a:pt x="3486432" y="471481"/>
                </a:moveTo>
                <a:cubicBezTo>
                  <a:pt x="1821321" y="471481"/>
                  <a:pt x="471481" y="1821320"/>
                  <a:pt x="471481" y="3486431"/>
                </a:cubicBezTo>
                <a:cubicBezTo>
                  <a:pt x="471481" y="5151542"/>
                  <a:pt x="1821321" y="6501381"/>
                  <a:pt x="3486432" y="6501381"/>
                </a:cubicBezTo>
                <a:cubicBezTo>
                  <a:pt x="5151543" y="6501381"/>
                  <a:pt x="6501383" y="5151542"/>
                  <a:pt x="6501383" y="3486431"/>
                </a:cubicBezTo>
                <a:cubicBezTo>
                  <a:pt x="6501383" y="1821320"/>
                  <a:pt x="5151543" y="471481"/>
                  <a:pt x="3486432" y="471481"/>
                </a:cubicBezTo>
                <a:close/>
                <a:moveTo>
                  <a:pt x="3486432" y="0"/>
                </a:moveTo>
                <a:cubicBezTo>
                  <a:pt x="5411935" y="0"/>
                  <a:pt x="6972864" y="1560928"/>
                  <a:pt x="6972864" y="3486431"/>
                </a:cubicBezTo>
                <a:cubicBezTo>
                  <a:pt x="6972864" y="5411934"/>
                  <a:pt x="5411935" y="6972862"/>
                  <a:pt x="3486432" y="6972862"/>
                </a:cubicBezTo>
                <a:cubicBezTo>
                  <a:pt x="1560929" y="6972862"/>
                  <a:pt x="0" y="5411934"/>
                  <a:pt x="0" y="3486431"/>
                </a:cubicBezTo>
                <a:cubicBezTo>
                  <a:pt x="0" y="1560928"/>
                  <a:pt x="1560929" y="0"/>
                  <a:pt x="3486432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Teardrop 30"/>
          <p:cNvSpPr/>
          <p:nvPr userDrawn="1"/>
        </p:nvSpPr>
        <p:spPr>
          <a:xfrm rot="10800000">
            <a:off x="6138379" y="1960081"/>
            <a:ext cx="1836152" cy="1836151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 userDrawn="1"/>
        </p:nvSpPr>
        <p:spPr>
          <a:xfrm rot="10800000" flipH="1">
            <a:off x="4217469" y="1960082"/>
            <a:ext cx="1836153" cy="1836151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/>
          <p:cNvSpPr/>
          <p:nvPr userDrawn="1"/>
        </p:nvSpPr>
        <p:spPr>
          <a:xfrm rot="10800000" flipV="1">
            <a:off x="6138379" y="3880990"/>
            <a:ext cx="1836152" cy="183615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ardrop 48"/>
          <p:cNvSpPr/>
          <p:nvPr userDrawn="1"/>
        </p:nvSpPr>
        <p:spPr>
          <a:xfrm rot="10800000" flipH="1" flipV="1">
            <a:off x="4217469" y="3880990"/>
            <a:ext cx="1836153" cy="1836151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17"/>
          </p:nvPr>
        </p:nvSpPr>
        <p:spPr>
          <a:xfrm>
            <a:off x="6233290" y="2054993"/>
            <a:ext cx="1646329" cy="1646328"/>
          </a:xfrm>
          <a:custGeom>
            <a:avLst/>
            <a:gdLst>
              <a:gd name="connsiteX0" fmla="*/ 1646329 w 3292658"/>
              <a:gd name="connsiteY0" fmla="*/ 0 h 3292656"/>
              <a:gd name="connsiteX1" fmla="*/ 3292658 w 3292658"/>
              <a:gd name="connsiteY1" fmla="*/ 1646328 h 3292656"/>
              <a:gd name="connsiteX2" fmla="*/ 1646329 w 3292658"/>
              <a:gd name="connsiteY2" fmla="*/ 3292656 h 3292656"/>
              <a:gd name="connsiteX3" fmla="*/ 0 w 3292658"/>
              <a:gd name="connsiteY3" fmla="*/ 3292656 h 3292656"/>
              <a:gd name="connsiteX4" fmla="*/ 0 w 3292658"/>
              <a:gd name="connsiteY4" fmla="*/ 1646328 h 3292656"/>
              <a:gd name="connsiteX5" fmla="*/ 1646329 w 3292658"/>
              <a:gd name="connsiteY5" fmla="*/ 0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2658" h="3292656">
                <a:moveTo>
                  <a:pt x="1646329" y="0"/>
                </a:moveTo>
                <a:cubicBezTo>
                  <a:pt x="2555571" y="0"/>
                  <a:pt x="3292658" y="737086"/>
                  <a:pt x="3292658" y="1646328"/>
                </a:cubicBezTo>
                <a:cubicBezTo>
                  <a:pt x="3292658" y="2555570"/>
                  <a:pt x="2555571" y="3292656"/>
                  <a:pt x="1646329" y="3292656"/>
                </a:cubicBezTo>
                <a:lnTo>
                  <a:pt x="0" y="3292656"/>
                </a:lnTo>
                <a:lnTo>
                  <a:pt x="0" y="1646328"/>
                </a:lnTo>
                <a:cubicBezTo>
                  <a:pt x="0" y="737086"/>
                  <a:pt x="737087" y="0"/>
                  <a:pt x="164632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12381" y="2054993"/>
            <a:ext cx="1646330" cy="1646328"/>
          </a:xfrm>
          <a:custGeom>
            <a:avLst/>
            <a:gdLst>
              <a:gd name="connsiteX0" fmla="*/ 1646330 w 3292660"/>
              <a:gd name="connsiteY0" fmla="*/ 0 h 3292656"/>
              <a:gd name="connsiteX1" fmla="*/ 3292660 w 3292660"/>
              <a:gd name="connsiteY1" fmla="*/ 1646328 h 3292656"/>
              <a:gd name="connsiteX2" fmla="*/ 3292660 w 3292660"/>
              <a:gd name="connsiteY2" fmla="*/ 3292656 h 3292656"/>
              <a:gd name="connsiteX3" fmla="*/ 1646330 w 3292660"/>
              <a:gd name="connsiteY3" fmla="*/ 3292656 h 3292656"/>
              <a:gd name="connsiteX4" fmla="*/ 0 w 3292660"/>
              <a:gd name="connsiteY4" fmla="*/ 1646328 h 3292656"/>
              <a:gd name="connsiteX5" fmla="*/ 1646330 w 3292660"/>
              <a:gd name="connsiteY5" fmla="*/ 0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2660" h="3292656">
                <a:moveTo>
                  <a:pt x="1646330" y="0"/>
                </a:moveTo>
                <a:cubicBezTo>
                  <a:pt x="2555573" y="0"/>
                  <a:pt x="3292660" y="737086"/>
                  <a:pt x="3292660" y="1646328"/>
                </a:cubicBezTo>
                <a:lnTo>
                  <a:pt x="3292660" y="3292656"/>
                </a:lnTo>
                <a:lnTo>
                  <a:pt x="1646330" y="3292656"/>
                </a:lnTo>
                <a:cubicBezTo>
                  <a:pt x="737087" y="3292656"/>
                  <a:pt x="0" y="2555570"/>
                  <a:pt x="0" y="1646328"/>
                </a:cubicBezTo>
                <a:cubicBezTo>
                  <a:pt x="0" y="737086"/>
                  <a:pt x="737087" y="0"/>
                  <a:pt x="164633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3" name="Picture Placeholder 62"/>
          <p:cNvSpPr>
            <a:spLocks noGrp="1"/>
          </p:cNvSpPr>
          <p:nvPr>
            <p:ph type="pic" sz="quarter" idx="19"/>
          </p:nvPr>
        </p:nvSpPr>
        <p:spPr>
          <a:xfrm>
            <a:off x="4312381" y="3975901"/>
            <a:ext cx="1646330" cy="1646328"/>
          </a:xfrm>
          <a:custGeom>
            <a:avLst/>
            <a:gdLst>
              <a:gd name="connsiteX0" fmla="*/ 1646330 w 3292660"/>
              <a:gd name="connsiteY0" fmla="*/ 0 h 3292656"/>
              <a:gd name="connsiteX1" fmla="*/ 3292660 w 3292660"/>
              <a:gd name="connsiteY1" fmla="*/ 0 h 3292656"/>
              <a:gd name="connsiteX2" fmla="*/ 3292660 w 3292660"/>
              <a:gd name="connsiteY2" fmla="*/ 1646328 h 3292656"/>
              <a:gd name="connsiteX3" fmla="*/ 1646330 w 3292660"/>
              <a:gd name="connsiteY3" fmla="*/ 3292656 h 3292656"/>
              <a:gd name="connsiteX4" fmla="*/ 0 w 3292660"/>
              <a:gd name="connsiteY4" fmla="*/ 1646328 h 3292656"/>
              <a:gd name="connsiteX5" fmla="*/ 1646330 w 3292660"/>
              <a:gd name="connsiteY5" fmla="*/ 0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2660" h="3292656">
                <a:moveTo>
                  <a:pt x="1646330" y="0"/>
                </a:moveTo>
                <a:lnTo>
                  <a:pt x="3292660" y="0"/>
                </a:lnTo>
                <a:lnTo>
                  <a:pt x="3292660" y="1646328"/>
                </a:lnTo>
                <a:cubicBezTo>
                  <a:pt x="3292660" y="2555570"/>
                  <a:pt x="2555573" y="3292656"/>
                  <a:pt x="1646330" y="3292656"/>
                </a:cubicBezTo>
                <a:cubicBezTo>
                  <a:pt x="737087" y="3292656"/>
                  <a:pt x="0" y="2555570"/>
                  <a:pt x="0" y="1646328"/>
                </a:cubicBezTo>
                <a:cubicBezTo>
                  <a:pt x="0" y="737086"/>
                  <a:pt x="737087" y="0"/>
                  <a:pt x="164633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57"/>
          <p:cNvSpPr>
            <a:spLocks noGrp="1"/>
          </p:cNvSpPr>
          <p:nvPr>
            <p:ph type="pic" sz="quarter" idx="20"/>
          </p:nvPr>
        </p:nvSpPr>
        <p:spPr>
          <a:xfrm>
            <a:off x="6233290" y="3975901"/>
            <a:ext cx="1646329" cy="1646328"/>
          </a:xfrm>
          <a:custGeom>
            <a:avLst/>
            <a:gdLst>
              <a:gd name="connsiteX0" fmla="*/ 0 w 3292658"/>
              <a:gd name="connsiteY0" fmla="*/ 0 h 3292656"/>
              <a:gd name="connsiteX1" fmla="*/ 1646329 w 3292658"/>
              <a:gd name="connsiteY1" fmla="*/ 0 h 3292656"/>
              <a:gd name="connsiteX2" fmla="*/ 3292658 w 3292658"/>
              <a:gd name="connsiteY2" fmla="*/ 1646328 h 3292656"/>
              <a:gd name="connsiteX3" fmla="*/ 1646329 w 3292658"/>
              <a:gd name="connsiteY3" fmla="*/ 3292656 h 3292656"/>
              <a:gd name="connsiteX4" fmla="*/ 0 w 3292658"/>
              <a:gd name="connsiteY4" fmla="*/ 1646328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2658" h="3292656">
                <a:moveTo>
                  <a:pt x="0" y="0"/>
                </a:moveTo>
                <a:lnTo>
                  <a:pt x="1646329" y="0"/>
                </a:lnTo>
                <a:cubicBezTo>
                  <a:pt x="2555571" y="0"/>
                  <a:pt x="3292658" y="737086"/>
                  <a:pt x="3292658" y="1646328"/>
                </a:cubicBezTo>
                <a:cubicBezTo>
                  <a:pt x="3292658" y="2555570"/>
                  <a:pt x="2555571" y="3292656"/>
                  <a:pt x="1646329" y="3292656"/>
                </a:cubicBezTo>
                <a:cubicBezTo>
                  <a:pt x="737087" y="3292656"/>
                  <a:pt x="0" y="2555570"/>
                  <a:pt x="0" y="1646328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73EBBA-61CA-4A87-AFAC-0A83B289F91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8B8023-13F8-4A14-88F3-0D0F3A7C0E00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27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4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9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0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'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719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2610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37501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2392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7719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92610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7501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392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1759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4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2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A978961-E983-5243-9D40-751A29EC2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54448-ED05-E24C-B5D5-B54034DCC9F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82662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B55DB-BDBF-495A-B583-3A3434B7C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" y="0"/>
            <a:ext cx="1215678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F55E8-F91F-48B0-81BC-EF44B2E24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8900" y="4257675"/>
            <a:ext cx="2654300" cy="508318"/>
          </a:xfrm>
        </p:spPr>
        <p:txBody>
          <a:bodyPr anchor="b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300" b="1">
                <a:solidFill>
                  <a:schemeClr val="bg2"/>
                </a:solidFill>
                <a:latin typeface="Open Sans"/>
              </a:defRPr>
            </a:lvl1pPr>
            <a:lvl2pPr marL="0" indent="0" algn="ctr">
              <a:lnSpc>
                <a:spcPct val="105000"/>
              </a:lnSpc>
              <a:spcBef>
                <a:spcPts val="0"/>
              </a:spcBef>
              <a:buNone/>
              <a:defRPr sz="1300">
                <a:solidFill>
                  <a:schemeClr val="bg2"/>
                </a:solidFill>
                <a:latin typeface="Open San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154D1-6199-4118-9844-D7E16F80E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8750" y="1504949"/>
            <a:ext cx="4835525" cy="24479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600" b="1" spc="-20" baseline="0">
                <a:solidFill>
                  <a:schemeClr val="bg2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9724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8722-4B8A-483C-9D07-DB12AFB6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CBB1-4698-4E59-B2DD-75F72657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235BC-F43D-4736-AE33-111FE081D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400" y="1720850"/>
            <a:ext cx="11480400" cy="4264025"/>
          </a:xfrm>
        </p:spPr>
        <p:txBody>
          <a:bodyPr numCol="2"/>
          <a:lstStyle>
            <a:lvl1pPr marL="215900" marR="0" indent="-215900" algn="l" defTabSz="914400" rtl="0" eaLnBrk="1" fontAlgn="auto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•"/>
              <a:tabLst>
                <a:tab pos="5029200" algn="r"/>
              </a:tabLst>
              <a:defRPr sz="1200" b="0">
                <a:solidFill>
                  <a:schemeClr val="tx1"/>
                </a:solidFill>
              </a:defRPr>
            </a:lvl1pPr>
            <a:lvl2pPr marL="360000" marR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2pPr>
            <a:lvl3pPr marL="504000" marR="0" indent="-144000" algn="l" defTabSz="941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3pPr>
            <a:lvl4pPr marL="252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 marL="360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F934-C12C-4140-854F-0344DFF7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E3BAA-6473-48ED-A3D0-B0644050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8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650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24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6300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949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6300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92949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608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239423" y="4841077"/>
            <a:ext cx="841248" cy="841248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6300" y="1598613"/>
            <a:ext cx="4610100" cy="27495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7829993" y="3616612"/>
            <a:ext cx="3485707" cy="255558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810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FB4437-41D0-4F13-852C-37D8393DFD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7226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BC1C2AF-B56F-4F19-AAB0-D4278E8539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5428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1A75520-72F1-4C2D-8406-7FEAF579BD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5610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E62145C-02A5-4031-B96C-3B294EA56A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13812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5CDEBE-9E2D-4F85-9D29-E2CFBD113620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1C32F-EA4F-48D6-9152-F17EA53EAE4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3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A9265-1E1D-6E48-BD1F-5616CEA18022}"/>
              </a:ext>
            </a:extLst>
          </p:cNvPr>
          <p:cNvSpPr/>
          <p:nvPr userDrawn="1"/>
        </p:nvSpPr>
        <p:spPr>
          <a:xfrm rot="16200000">
            <a:off x="9795309" y="3165884"/>
            <a:ext cx="4219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Copyright ©2023  </a:t>
            </a:r>
            <a:r>
              <a:rPr lang="en-US" sz="900" b="0" i="0" u="none" strike="noStrike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by </a:t>
            </a:r>
            <a:r>
              <a:rPr lang="en-US" sz="900" b="1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Group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900" b="0" i="0" u="none" strike="noStrike" dirty="0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Bản</a:t>
            </a:r>
            <a:r>
              <a:rPr lang="en-US" sz="900" b="0" i="0" u="none" strike="noStrike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quyền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©2023 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bởi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Tập đoàn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 baseline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endParaRPr lang="en-US" sz="900" b="0" i="0" u="none" strike="noStrike" dirty="0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38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926" r:id="rId21"/>
    <p:sldLayoutId id="2147483925" r:id="rId22"/>
    <p:sldLayoutId id="2147483831" r:id="rId23"/>
    <p:sldLayoutId id="2147483839" r:id="rId24"/>
    <p:sldLayoutId id="2147483833" r:id="rId25"/>
    <p:sldLayoutId id="2147483834" r:id="rId26"/>
    <p:sldLayoutId id="2147483836" r:id="rId27"/>
    <p:sldLayoutId id="2147483837" r:id="rId28"/>
    <p:sldLayoutId id="2147483841" r:id="rId29"/>
    <p:sldLayoutId id="2147483923" r:id="rId30"/>
    <p:sldLayoutId id="2147483845" r:id="rId31"/>
    <p:sldLayoutId id="2147483859" r:id="rId32"/>
    <p:sldLayoutId id="2147483870" r:id="rId33"/>
    <p:sldLayoutId id="2147483924" r:id="rId34"/>
    <p:sldLayoutId id="2147483886" r:id="rId35"/>
    <p:sldLayoutId id="2147483892" r:id="rId36"/>
    <p:sldLayoutId id="2147483894" r:id="rId37"/>
    <p:sldLayoutId id="2147483898" r:id="rId38"/>
    <p:sldLayoutId id="2147483899" r:id="rId39"/>
    <p:sldLayoutId id="2147483901" r:id="rId40"/>
    <p:sldLayoutId id="2147483904" r:id="rId41"/>
    <p:sldLayoutId id="2147483906" r:id="rId42"/>
    <p:sldLayoutId id="2147483907" r:id="rId43"/>
    <p:sldLayoutId id="2147483908" r:id="rId44"/>
    <p:sldLayoutId id="2147483917" r:id="rId45"/>
    <p:sldLayoutId id="2147483918" r:id="rId46"/>
    <p:sldLayoutId id="2147483919" r:id="rId47"/>
    <p:sldLayoutId id="2147483920" r:id="rId4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jpe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7.png"/><Relationship Id="rId20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svg"/><Relationship Id="rId19" Type="http://schemas.openxmlformats.org/officeDocument/2006/relationships/image" Target="../media/image80.jpeg"/><Relationship Id="rId4" Type="http://schemas.openxmlformats.org/officeDocument/2006/relationships/image" Target="../media/image65.sv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jpe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9.jpe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45D324-4786-4A6A-82C8-E111EE5264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36" y="3546796"/>
            <a:ext cx="3702050" cy="508318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Nguyen Vu Hoa Binh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AC3F87-04E4-4AC3-BFE6-7930A3506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28" y="1111169"/>
            <a:ext cx="4063799" cy="2317831"/>
          </a:xfrm>
        </p:spPr>
        <p:txBody>
          <a:bodyPr/>
          <a:lstStyle/>
          <a:p>
            <a:r>
              <a:rPr lang="en-US" sz="2800" dirty="0"/>
              <a:t>Design and Implementation of a Scalable AI Platform for Multi-Tool Integration</a:t>
            </a:r>
            <a:endParaRPr lang="en-US" sz="8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82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6">
            <a:extLst>
              <a:ext uri="{FF2B5EF4-FFF2-40B4-BE49-F238E27FC236}">
                <a16:creationId xmlns:a16="http://schemas.microsoft.com/office/drawing/2014/main" id="{7C21636D-A7FD-4270-ADFE-7EE572F2192D}"/>
              </a:ext>
            </a:extLst>
          </p:cNvPr>
          <p:cNvSpPr/>
          <p:nvPr/>
        </p:nvSpPr>
        <p:spPr>
          <a:xfrm flipH="1">
            <a:off x="1763803" y="1880945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29">
            <a:extLst>
              <a:ext uri="{FF2B5EF4-FFF2-40B4-BE49-F238E27FC236}">
                <a16:creationId xmlns:a16="http://schemas.microsoft.com/office/drawing/2014/main" id="{F35B053E-7511-4AB3-8EA2-EC9F1FF4C32E}"/>
              </a:ext>
            </a:extLst>
          </p:cNvPr>
          <p:cNvSpPr/>
          <p:nvPr/>
        </p:nvSpPr>
        <p:spPr>
          <a:xfrm>
            <a:off x="5011187" y="2837994"/>
            <a:ext cx="2156687" cy="2160434"/>
          </a:xfrm>
          <a:custGeom>
            <a:avLst/>
            <a:gdLst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652827 w 1828800"/>
              <a:gd name="connsiteY6" fmla="*/ 1828800 h 1828800"/>
              <a:gd name="connsiteX7" fmla="*/ 0 w 1828800"/>
              <a:gd name="connsiteY7" fmla="*/ 1175973 h 1828800"/>
              <a:gd name="connsiteX8" fmla="*/ 0 w 1828800"/>
              <a:gd name="connsiteY8" fmla="*/ 652827 h 1828800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652827 w 1828800"/>
              <a:gd name="connsiteY6" fmla="*/ 1828800 h 1828800"/>
              <a:gd name="connsiteX7" fmla="*/ 0 w 1828800"/>
              <a:gd name="connsiteY7" fmla="*/ 652827 h 1828800"/>
              <a:gd name="connsiteX0" fmla="*/ 72304 w 1901104"/>
              <a:gd name="connsiteY0" fmla="*/ 652827 h 1828800"/>
              <a:gd name="connsiteX1" fmla="*/ 725131 w 1901104"/>
              <a:gd name="connsiteY1" fmla="*/ 0 h 1828800"/>
              <a:gd name="connsiteX2" fmla="*/ 1248277 w 1901104"/>
              <a:gd name="connsiteY2" fmla="*/ 0 h 1828800"/>
              <a:gd name="connsiteX3" fmla="*/ 1901104 w 1901104"/>
              <a:gd name="connsiteY3" fmla="*/ 652827 h 1828800"/>
              <a:gd name="connsiteX4" fmla="*/ 1901104 w 1901104"/>
              <a:gd name="connsiteY4" fmla="*/ 1175973 h 1828800"/>
              <a:gd name="connsiteX5" fmla="*/ 1248277 w 1901104"/>
              <a:gd name="connsiteY5" fmla="*/ 1828800 h 1828800"/>
              <a:gd name="connsiteX6" fmla="*/ 92743 w 1901104"/>
              <a:gd name="connsiteY6" fmla="*/ 1828800 h 1828800"/>
              <a:gd name="connsiteX7" fmla="*/ 72304 w 1901104"/>
              <a:gd name="connsiteY7" fmla="*/ 652827 h 1828800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20439 w 1828800"/>
              <a:gd name="connsiteY6" fmla="*/ 1828800 h 1828800"/>
              <a:gd name="connsiteX7" fmla="*/ 0 w 1828800"/>
              <a:gd name="connsiteY7" fmla="*/ 652827 h 1828800"/>
              <a:gd name="connsiteX0" fmla="*/ 0 w 1828800"/>
              <a:gd name="connsiteY0" fmla="*/ 652827 h 1837345"/>
              <a:gd name="connsiteX1" fmla="*/ 652827 w 1828800"/>
              <a:gd name="connsiteY1" fmla="*/ 0 h 1837345"/>
              <a:gd name="connsiteX2" fmla="*/ 1175973 w 1828800"/>
              <a:gd name="connsiteY2" fmla="*/ 0 h 1837345"/>
              <a:gd name="connsiteX3" fmla="*/ 1828800 w 1828800"/>
              <a:gd name="connsiteY3" fmla="*/ 652827 h 1837345"/>
              <a:gd name="connsiteX4" fmla="*/ 1828800 w 1828800"/>
              <a:gd name="connsiteY4" fmla="*/ 1175973 h 1837345"/>
              <a:gd name="connsiteX5" fmla="*/ 1175973 w 1828800"/>
              <a:gd name="connsiteY5" fmla="*/ 1828800 h 1837345"/>
              <a:gd name="connsiteX6" fmla="*/ 3347 w 1828800"/>
              <a:gd name="connsiteY6" fmla="*/ 1837345 h 1837345"/>
              <a:gd name="connsiteX7" fmla="*/ 0 w 1828800"/>
              <a:gd name="connsiteY7" fmla="*/ 652827 h 1837345"/>
              <a:gd name="connsiteX0" fmla="*/ 5199 w 1833999"/>
              <a:gd name="connsiteY0" fmla="*/ 652827 h 1828800"/>
              <a:gd name="connsiteX1" fmla="*/ 658026 w 1833999"/>
              <a:gd name="connsiteY1" fmla="*/ 0 h 1828800"/>
              <a:gd name="connsiteX2" fmla="*/ 1181172 w 1833999"/>
              <a:gd name="connsiteY2" fmla="*/ 0 h 1828800"/>
              <a:gd name="connsiteX3" fmla="*/ 1833999 w 1833999"/>
              <a:gd name="connsiteY3" fmla="*/ 652827 h 1828800"/>
              <a:gd name="connsiteX4" fmla="*/ 1833999 w 1833999"/>
              <a:gd name="connsiteY4" fmla="*/ 1175973 h 1828800"/>
              <a:gd name="connsiteX5" fmla="*/ 1181172 w 1833999"/>
              <a:gd name="connsiteY5" fmla="*/ 1828800 h 1828800"/>
              <a:gd name="connsiteX6" fmla="*/ 0 w 1833999"/>
              <a:gd name="connsiteY6" fmla="*/ 1820254 h 1828800"/>
              <a:gd name="connsiteX7" fmla="*/ 5199 w 1833999"/>
              <a:gd name="connsiteY7" fmla="*/ 652827 h 1828800"/>
              <a:gd name="connsiteX0" fmla="*/ 0 w 1828800"/>
              <a:gd name="connsiteY0" fmla="*/ 652827 h 1831977"/>
              <a:gd name="connsiteX1" fmla="*/ 652827 w 1828800"/>
              <a:gd name="connsiteY1" fmla="*/ 0 h 1831977"/>
              <a:gd name="connsiteX2" fmla="*/ 1175973 w 1828800"/>
              <a:gd name="connsiteY2" fmla="*/ 0 h 1831977"/>
              <a:gd name="connsiteX3" fmla="*/ 1828800 w 1828800"/>
              <a:gd name="connsiteY3" fmla="*/ 652827 h 1831977"/>
              <a:gd name="connsiteX4" fmla="*/ 1828800 w 1828800"/>
              <a:gd name="connsiteY4" fmla="*/ 1175973 h 1831977"/>
              <a:gd name="connsiteX5" fmla="*/ 1175973 w 1828800"/>
              <a:gd name="connsiteY5" fmla="*/ 1828800 h 1831977"/>
              <a:gd name="connsiteX6" fmla="*/ 2617 w 1828800"/>
              <a:gd name="connsiteY6" fmla="*/ 1831977 h 1831977"/>
              <a:gd name="connsiteX7" fmla="*/ 0 w 1828800"/>
              <a:gd name="connsiteY7" fmla="*/ 652827 h 1831977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2617 w 1828800"/>
              <a:gd name="connsiteY6" fmla="*/ 1828070 h 1828800"/>
              <a:gd name="connsiteX7" fmla="*/ 0 w 1828800"/>
              <a:gd name="connsiteY7" fmla="*/ 652827 h 1828800"/>
              <a:gd name="connsiteX0" fmla="*/ 0 w 1828800"/>
              <a:gd name="connsiteY0" fmla="*/ 652827 h 1831977"/>
              <a:gd name="connsiteX1" fmla="*/ 652827 w 1828800"/>
              <a:gd name="connsiteY1" fmla="*/ 0 h 1831977"/>
              <a:gd name="connsiteX2" fmla="*/ 1175973 w 1828800"/>
              <a:gd name="connsiteY2" fmla="*/ 0 h 1831977"/>
              <a:gd name="connsiteX3" fmla="*/ 1828800 w 1828800"/>
              <a:gd name="connsiteY3" fmla="*/ 652827 h 1831977"/>
              <a:gd name="connsiteX4" fmla="*/ 1828800 w 1828800"/>
              <a:gd name="connsiteY4" fmla="*/ 1175973 h 1831977"/>
              <a:gd name="connsiteX5" fmla="*/ 1175973 w 1828800"/>
              <a:gd name="connsiteY5" fmla="*/ 1828800 h 1831977"/>
              <a:gd name="connsiteX6" fmla="*/ 2617 w 1828800"/>
              <a:gd name="connsiteY6" fmla="*/ 1831977 h 1831977"/>
              <a:gd name="connsiteX7" fmla="*/ 0 w 1828800"/>
              <a:gd name="connsiteY7" fmla="*/ 652827 h 183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1831977">
                <a:moveTo>
                  <a:pt x="0" y="652827"/>
                </a:moveTo>
                <a:cubicBezTo>
                  <a:pt x="0" y="292281"/>
                  <a:pt x="292281" y="0"/>
                  <a:pt x="652827" y="0"/>
                </a:cubicBezTo>
                <a:lnTo>
                  <a:pt x="1175973" y="0"/>
                </a:lnTo>
                <a:cubicBezTo>
                  <a:pt x="1536519" y="0"/>
                  <a:pt x="1828800" y="292281"/>
                  <a:pt x="1828800" y="652827"/>
                </a:cubicBezTo>
                <a:lnTo>
                  <a:pt x="1828800" y="1175973"/>
                </a:lnTo>
                <a:cubicBezTo>
                  <a:pt x="1828800" y="1536519"/>
                  <a:pt x="1536519" y="1828800"/>
                  <a:pt x="1175973" y="1828800"/>
                </a:cubicBezTo>
                <a:lnTo>
                  <a:pt x="2617" y="1831977"/>
                </a:lnTo>
                <a:cubicBezTo>
                  <a:pt x="11721" y="1823989"/>
                  <a:pt x="0" y="957627"/>
                  <a:pt x="0" y="6528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7277894" y="4178300"/>
            <a:ext cx="119857" cy="119857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7296944" y="4018757"/>
            <a:ext cx="119063" cy="119063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312819" y="3858419"/>
            <a:ext cx="119063" cy="11985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7296944" y="3698082"/>
            <a:ext cx="119063" cy="119857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7277894" y="3537744"/>
            <a:ext cx="119857" cy="12065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7397751" y="2126457"/>
            <a:ext cx="645319" cy="1471613"/>
          </a:xfrm>
          <a:custGeom>
            <a:avLst/>
            <a:gdLst>
              <a:gd name="T0" fmla="*/ 0 w 1193"/>
              <a:gd name="T1" fmla="*/ 2720 h 2720"/>
              <a:gd name="T2" fmla="*/ 0 w 1193"/>
              <a:gd name="T3" fmla="*/ 2720 h 2720"/>
              <a:gd name="T4" fmla="*/ 387 w 1193"/>
              <a:gd name="T5" fmla="*/ 2333 h 2720"/>
              <a:gd name="T6" fmla="*/ 387 w 1193"/>
              <a:gd name="T7" fmla="*/ 387 h 2720"/>
              <a:gd name="T8" fmla="*/ 773 w 1193"/>
              <a:gd name="T9" fmla="*/ 0 h 2720"/>
              <a:gd name="T10" fmla="*/ 1193 w 1193"/>
              <a:gd name="T11" fmla="*/ 0 h 2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3" h="2720">
                <a:moveTo>
                  <a:pt x="0" y="2720"/>
                </a:moveTo>
                <a:cubicBezTo>
                  <a:pt x="0" y="2720"/>
                  <a:pt x="0" y="2720"/>
                  <a:pt x="0" y="2720"/>
                </a:cubicBezTo>
                <a:cubicBezTo>
                  <a:pt x="213" y="2720"/>
                  <a:pt x="387" y="2547"/>
                  <a:pt x="387" y="2333"/>
                </a:cubicBezTo>
                <a:cubicBezTo>
                  <a:pt x="387" y="387"/>
                  <a:pt x="387" y="387"/>
                  <a:pt x="387" y="387"/>
                </a:cubicBezTo>
                <a:cubicBezTo>
                  <a:pt x="387" y="173"/>
                  <a:pt x="560" y="0"/>
                  <a:pt x="773" y="0"/>
                </a:cubicBezTo>
                <a:cubicBezTo>
                  <a:pt x="1193" y="0"/>
                  <a:pt x="1193" y="0"/>
                  <a:pt x="1193" y="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7416007" y="3022600"/>
            <a:ext cx="627063" cy="735807"/>
          </a:xfrm>
          <a:custGeom>
            <a:avLst/>
            <a:gdLst>
              <a:gd name="T0" fmla="*/ 0 w 1159"/>
              <a:gd name="T1" fmla="*/ 1360 h 1360"/>
              <a:gd name="T2" fmla="*/ 436 w 1159"/>
              <a:gd name="T3" fmla="*/ 1360 h 1360"/>
              <a:gd name="T4" fmla="*/ 672 w 1159"/>
              <a:gd name="T5" fmla="*/ 1124 h 1360"/>
              <a:gd name="T6" fmla="*/ 672 w 1159"/>
              <a:gd name="T7" fmla="*/ 235 h 1360"/>
              <a:gd name="T8" fmla="*/ 907 w 1159"/>
              <a:gd name="T9" fmla="*/ 0 h 1360"/>
              <a:gd name="T10" fmla="*/ 1159 w 1159"/>
              <a:gd name="T11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9" h="1360">
                <a:moveTo>
                  <a:pt x="0" y="1360"/>
                </a:moveTo>
                <a:cubicBezTo>
                  <a:pt x="436" y="1360"/>
                  <a:pt x="436" y="1360"/>
                  <a:pt x="436" y="1360"/>
                </a:cubicBezTo>
                <a:cubicBezTo>
                  <a:pt x="566" y="1360"/>
                  <a:pt x="672" y="1254"/>
                  <a:pt x="672" y="1124"/>
                </a:cubicBezTo>
                <a:cubicBezTo>
                  <a:pt x="672" y="235"/>
                  <a:pt x="672" y="235"/>
                  <a:pt x="672" y="235"/>
                </a:cubicBezTo>
                <a:cubicBezTo>
                  <a:pt x="672" y="105"/>
                  <a:pt x="777" y="0"/>
                  <a:pt x="907" y="0"/>
                </a:cubicBezTo>
                <a:cubicBezTo>
                  <a:pt x="1159" y="0"/>
                  <a:pt x="1159" y="0"/>
                  <a:pt x="1159" y="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7397751" y="4238625"/>
            <a:ext cx="645319" cy="1471613"/>
          </a:xfrm>
          <a:custGeom>
            <a:avLst/>
            <a:gdLst>
              <a:gd name="T0" fmla="*/ 0 w 1193"/>
              <a:gd name="T1" fmla="*/ 0 h 2720"/>
              <a:gd name="T2" fmla="*/ 0 w 1193"/>
              <a:gd name="T3" fmla="*/ 0 h 2720"/>
              <a:gd name="T4" fmla="*/ 387 w 1193"/>
              <a:gd name="T5" fmla="*/ 387 h 2720"/>
              <a:gd name="T6" fmla="*/ 387 w 1193"/>
              <a:gd name="T7" fmla="*/ 2333 h 2720"/>
              <a:gd name="T8" fmla="*/ 773 w 1193"/>
              <a:gd name="T9" fmla="*/ 2720 h 2720"/>
              <a:gd name="T10" fmla="*/ 1193 w 1193"/>
              <a:gd name="T11" fmla="*/ 2720 h 2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3" h="272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13" y="0"/>
                  <a:pt x="387" y="173"/>
                  <a:pt x="387" y="387"/>
                </a:cubicBezTo>
                <a:cubicBezTo>
                  <a:pt x="387" y="2333"/>
                  <a:pt x="387" y="2333"/>
                  <a:pt x="387" y="2333"/>
                </a:cubicBezTo>
                <a:cubicBezTo>
                  <a:pt x="387" y="2547"/>
                  <a:pt x="560" y="2720"/>
                  <a:pt x="773" y="2720"/>
                </a:cubicBezTo>
                <a:cubicBezTo>
                  <a:pt x="1193" y="2720"/>
                  <a:pt x="1193" y="2720"/>
                  <a:pt x="1193" y="272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7416007" y="4078288"/>
            <a:ext cx="627063" cy="735807"/>
          </a:xfrm>
          <a:custGeom>
            <a:avLst/>
            <a:gdLst>
              <a:gd name="T0" fmla="*/ 0 w 1159"/>
              <a:gd name="T1" fmla="*/ 0 h 1360"/>
              <a:gd name="T2" fmla="*/ 436 w 1159"/>
              <a:gd name="T3" fmla="*/ 0 h 1360"/>
              <a:gd name="T4" fmla="*/ 672 w 1159"/>
              <a:gd name="T5" fmla="*/ 236 h 1360"/>
              <a:gd name="T6" fmla="*/ 672 w 1159"/>
              <a:gd name="T7" fmla="*/ 1125 h 1360"/>
              <a:gd name="T8" fmla="*/ 907 w 1159"/>
              <a:gd name="T9" fmla="*/ 1360 h 1360"/>
              <a:gd name="T10" fmla="*/ 1159 w 1159"/>
              <a:gd name="T11" fmla="*/ 136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9" h="1360">
                <a:moveTo>
                  <a:pt x="0" y="0"/>
                </a:moveTo>
                <a:cubicBezTo>
                  <a:pt x="436" y="0"/>
                  <a:pt x="436" y="0"/>
                  <a:pt x="436" y="0"/>
                </a:cubicBezTo>
                <a:cubicBezTo>
                  <a:pt x="566" y="0"/>
                  <a:pt x="672" y="106"/>
                  <a:pt x="672" y="236"/>
                </a:cubicBezTo>
                <a:cubicBezTo>
                  <a:pt x="672" y="1125"/>
                  <a:pt x="672" y="1125"/>
                  <a:pt x="672" y="1125"/>
                </a:cubicBezTo>
                <a:cubicBezTo>
                  <a:pt x="672" y="1255"/>
                  <a:pt x="777" y="1360"/>
                  <a:pt x="907" y="1360"/>
                </a:cubicBezTo>
                <a:cubicBezTo>
                  <a:pt x="1159" y="1360"/>
                  <a:pt x="1159" y="1360"/>
                  <a:pt x="1159" y="136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7431882" y="3918744"/>
            <a:ext cx="611188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4794251" y="3537744"/>
            <a:ext cx="120650" cy="120650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4775994" y="3698082"/>
            <a:ext cx="119857" cy="119857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760119" y="3858419"/>
            <a:ext cx="119857" cy="11985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775994" y="4018757"/>
            <a:ext cx="119857" cy="119063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4794251" y="4178300"/>
            <a:ext cx="120650" cy="119857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4148932" y="4238625"/>
            <a:ext cx="645319" cy="1471613"/>
          </a:xfrm>
          <a:custGeom>
            <a:avLst/>
            <a:gdLst>
              <a:gd name="T0" fmla="*/ 1193 w 1193"/>
              <a:gd name="T1" fmla="*/ 0 h 2720"/>
              <a:gd name="T2" fmla="*/ 1193 w 1193"/>
              <a:gd name="T3" fmla="*/ 0 h 2720"/>
              <a:gd name="T4" fmla="*/ 806 w 1193"/>
              <a:gd name="T5" fmla="*/ 387 h 2720"/>
              <a:gd name="T6" fmla="*/ 806 w 1193"/>
              <a:gd name="T7" fmla="*/ 2333 h 2720"/>
              <a:gd name="T8" fmla="*/ 420 w 1193"/>
              <a:gd name="T9" fmla="*/ 2720 h 2720"/>
              <a:gd name="T10" fmla="*/ 0 w 1193"/>
              <a:gd name="T11" fmla="*/ 2720 h 2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3" h="2720">
                <a:moveTo>
                  <a:pt x="1193" y="0"/>
                </a:moveTo>
                <a:cubicBezTo>
                  <a:pt x="1193" y="0"/>
                  <a:pt x="1193" y="0"/>
                  <a:pt x="1193" y="0"/>
                </a:cubicBezTo>
                <a:cubicBezTo>
                  <a:pt x="980" y="0"/>
                  <a:pt x="806" y="173"/>
                  <a:pt x="806" y="387"/>
                </a:cubicBezTo>
                <a:cubicBezTo>
                  <a:pt x="806" y="2333"/>
                  <a:pt x="806" y="2333"/>
                  <a:pt x="806" y="2333"/>
                </a:cubicBezTo>
                <a:cubicBezTo>
                  <a:pt x="806" y="2547"/>
                  <a:pt x="633" y="2720"/>
                  <a:pt x="420" y="2720"/>
                </a:cubicBezTo>
                <a:cubicBezTo>
                  <a:pt x="0" y="2720"/>
                  <a:pt x="0" y="2720"/>
                  <a:pt x="0" y="272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4148932" y="4078288"/>
            <a:ext cx="627063" cy="735807"/>
          </a:xfrm>
          <a:custGeom>
            <a:avLst/>
            <a:gdLst>
              <a:gd name="T0" fmla="*/ 1159 w 1159"/>
              <a:gd name="T1" fmla="*/ 0 h 1360"/>
              <a:gd name="T2" fmla="*/ 723 w 1159"/>
              <a:gd name="T3" fmla="*/ 0 h 1360"/>
              <a:gd name="T4" fmla="*/ 487 w 1159"/>
              <a:gd name="T5" fmla="*/ 236 h 1360"/>
              <a:gd name="T6" fmla="*/ 487 w 1159"/>
              <a:gd name="T7" fmla="*/ 1125 h 1360"/>
              <a:gd name="T8" fmla="*/ 252 w 1159"/>
              <a:gd name="T9" fmla="*/ 1360 h 1360"/>
              <a:gd name="T10" fmla="*/ 0 w 1159"/>
              <a:gd name="T11" fmla="*/ 136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9" h="1360">
                <a:moveTo>
                  <a:pt x="1159" y="0"/>
                </a:moveTo>
                <a:cubicBezTo>
                  <a:pt x="723" y="0"/>
                  <a:pt x="723" y="0"/>
                  <a:pt x="723" y="0"/>
                </a:cubicBezTo>
                <a:cubicBezTo>
                  <a:pt x="593" y="0"/>
                  <a:pt x="487" y="106"/>
                  <a:pt x="487" y="236"/>
                </a:cubicBezTo>
                <a:cubicBezTo>
                  <a:pt x="487" y="1125"/>
                  <a:pt x="487" y="1125"/>
                  <a:pt x="487" y="1125"/>
                </a:cubicBezTo>
                <a:cubicBezTo>
                  <a:pt x="487" y="1255"/>
                  <a:pt x="382" y="1360"/>
                  <a:pt x="252" y="1360"/>
                </a:cubicBezTo>
                <a:cubicBezTo>
                  <a:pt x="0" y="1360"/>
                  <a:pt x="0" y="1360"/>
                  <a:pt x="0" y="136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4148932" y="2126457"/>
            <a:ext cx="645319" cy="1471613"/>
          </a:xfrm>
          <a:custGeom>
            <a:avLst/>
            <a:gdLst>
              <a:gd name="T0" fmla="*/ 1193 w 1193"/>
              <a:gd name="T1" fmla="*/ 2720 h 2720"/>
              <a:gd name="T2" fmla="*/ 1193 w 1193"/>
              <a:gd name="T3" fmla="*/ 2720 h 2720"/>
              <a:gd name="T4" fmla="*/ 806 w 1193"/>
              <a:gd name="T5" fmla="*/ 2333 h 2720"/>
              <a:gd name="T6" fmla="*/ 806 w 1193"/>
              <a:gd name="T7" fmla="*/ 387 h 2720"/>
              <a:gd name="T8" fmla="*/ 420 w 1193"/>
              <a:gd name="T9" fmla="*/ 0 h 2720"/>
              <a:gd name="T10" fmla="*/ 0 w 1193"/>
              <a:gd name="T11" fmla="*/ 0 h 2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3" h="2720">
                <a:moveTo>
                  <a:pt x="1193" y="2720"/>
                </a:moveTo>
                <a:cubicBezTo>
                  <a:pt x="1193" y="2720"/>
                  <a:pt x="1193" y="2720"/>
                  <a:pt x="1193" y="2720"/>
                </a:cubicBezTo>
                <a:cubicBezTo>
                  <a:pt x="980" y="2720"/>
                  <a:pt x="806" y="2547"/>
                  <a:pt x="806" y="2333"/>
                </a:cubicBezTo>
                <a:cubicBezTo>
                  <a:pt x="806" y="387"/>
                  <a:pt x="806" y="387"/>
                  <a:pt x="806" y="387"/>
                </a:cubicBezTo>
                <a:cubicBezTo>
                  <a:pt x="806" y="173"/>
                  <a:pt x="633" y="0"/>
                  <a:pt x="42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4148932" y="3022600"/>
            <a:ext cx="627063" cy="735807"/>
          </a:xfrm>
          <a:custGeom>
            <a:avLst/>
            <a:gdLst>
              <a:gd name="T0" fmla="*/ 1159 w 1159"/>
              <a:gd name="T1" fmla="*/ 1360 h 1360"/>
              <a:gd name="T2" fmla="*/ 723 w 1159"/>
              <a:gd name="T3" fmla="*/ 1360 h 1360"/>
              <a:gd name="T4" fmla="*/ 487 w 1159"/>
              <a:gd name="T5" fmla="*/ 1124 h 1360"/>
              <a:gd name="T6" fmla="*/ 487 w 1159"/>
              <a:gd name="T7" fmla="*/ 235 h 1360"/>
              <a:gd name="T8" fmla="*/ 252 w 1159"/>
              <a:gd name="T9" fmla="*/ 0 h 1360"/>
              <a:gd name="T10" fmla="*/ 0 w 1159"/>
              <a:gd name="T11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9" h="1360">
                <a:moveTo>
                  <a:pt x="1159" y="1360"/>
                </a:moveTo>
                <a:cubicBezTo>
                  <a:pt x="723" y="1360"/>
                  <a:pt x="723" y="1360"/>
                  <a:pt x="723" y="1360"/>
                </a:cubicBezTo>
                <a:cubicBezTo>
                  <a:pt x="593" y="1360"/>
                  <a:pt x="487" y="1254"/>
                  <a:pt x="487" y="1124"/>
                </a:cubicBezTo>
                <a:cubicBezTo>
                  <a:pt x="487" y="235"/>
                  <a:pt x="487" y="235"/>
                  <a:pt x="487" y="235"/>
                </a:cubicBezTo>
                <a:cubicBezTo>
                  <a:pt x="487" y="105"/>
                  <a:pt x="382" y="0"/>
                  <a:pt x="25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 flipH="1">
            <a:off x="4148932" y="3918744"/>
            <a:ext cx="611188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66750" y="597076"/>
            <a:ext cx="108585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Dữ</a:t>
            </a:r>
            <a:r>
              <a:rPr lang="en-US" sz="3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</a:t>
            </a:r>
            <a:r>
              <a:rPr lang="en-US" sz="3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Input/Output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64375" y="3610174"/>
            <a:ext cx="18585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Platform Multi-tools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63803" y="2018735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</a:t>
            </a:r>
          </a:p>
        </p:txBody>
      </p:sp>
      <p:sp>
        <p:nvSpPr>
          <p:cNvPr id="52" name="Rounded Rectangle 56">
            <a:extLst>
              <a:ext uri="{FF2B5EF4-FFF2-40B4-BE49-F238E27FC236}">
                <a16:creationId xmlns:a16="http://schemas.microsoft.com/office/drawing/2014/main" id="{4E5B1471-802E-48C5-BAC2-057ECD38E429}"/>
              </a:ext>
            </a:extLst>
          </p:cNvPr>
          <p:cNvSpPr/>
          <p:nvPr/>
        </p:nvSpPr>
        <p:spPr>
          <a:xfrm>
            <a:off x="8055235" y="1814730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6">
            <a:extLst>
              <a:ext uri="{FF2B5EF4-FFF2-40B4-BE49-F238E27FC236}">
                <a16:creationId xmlns:a16="http://schemas.microsoft.com/office/drawing/2014/main" id="{307D1771-66AA-4C69-862D-9A23A060D51E}"/>
              </a:ext>
            </a:extLst>
          </p:cNvPr>
          <p:cNvSpPr/>
          <p:nvPr/>
        </p:nvSpPr>
        <p:spPr>
          <a:xfrm flipH="1">
            <a:off x="1773942" y="2740569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36A583-D9A1-4144-8A4C-1D96EFA39EA0}"/>
              </a:ext>
            </a:extLst>
          </p:cNvPr>
          <p:cNvSpPr txBox="1"/>
          <p:nvPr/>
        </p:nvSpPr>
        <p:spPr>
          <a:xfrm>
            <a:off x="1773942" y="2878359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</a:t>
            </a:r>
          </a:p>
        </p:txBody>
      </p:sp>
      <p:sp>
        <p:nvSpPr>
          <p:cNvPr id="56" name="Rounded Rectangle 56">
            <a:extLst>
              <a:ext uri="{FF2B5EF4-FFF2-40B4-BE49-F238E27FC236}">
                <a16:creationId xmlns:a16="http://schemas.microsoft.com/office/drawing/2014/main" id="{09B75105-4F42-42D4-9A45-61273EB30764}"/>
              </a:ext>
            </a:extLst>
          </p:cNvPr>
          <p:cNvSpPr/>
          <p:nvPr/>
        </p:nvSpPr>
        <p:spPr>
          <a:xfrm flipH="1">
            <a:off x="1763803" y="3672438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AE4D46-D3A5-44B8-825F-FC7F56B7D651}"/>
              </a:ext>
            </a:extLst>
          </p:cNvPr>
          <p:cNvSpPr txBox="1"/>
          <p:nvPr/>
        </p:nvSpPr>
        <p:spPr>
          <a:xfrm>
            <a:off x="1763803" y="3810228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API/Log</a:t>
            </a:r>
          </a:p>
        </p:txBody>
      </p:sp>
      <p:sp>
        <p:nvSpPr>
          <p:cNvPr id="58" name="Rounded Rectangle 56">
            <a:extLst>
              <a:ext uri="{FF2B5EF4-FFF2-40B4-BE49-F238E27FC236}">
                <a16:creationId xmlns:a16="http://schemas.microsoft.com/office/drawing/2014/main" id="{79E54EA3-2CC1-425E-8028-97EF163EBB5C}"/>
              </a:ext>
            </a:extLst>
          </p:cNvPr>
          <p:cNvSpPr/>
          <p:nvPr/>
        </p:nvSpPr>
        <p:spPr>
          <a:xfrm flipH="1">
            <a:off x="1773942" y="4582679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899F7D-98D0-4BB6-B823-C2726F58E753}"/>
              </a:ext>
            </a:extLst>
          </p:cNvPr>
          <p:cNvSpPr txBox="1"/>
          <p:nvPr/>
        </p:nvSpPr>
        <p:spPr>
          <a:xfrm>
            <a:off x="1773942" y="4720469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</a:t>
            </a:r>
          </a:p>
        </p:txBody>
      </p:sp>
      <p:sp>
        <p:nvSpPr>
          <p:cNvPr id="60" name="Rounded Rectangle 56">
            <a:extLst>
              <a:ext uri="{FF2B5EF4-FFF2-40B4-BE49-F238E27FC236}">
                <a16:creationId xmlns:a16="http://schemas.microsoft.com/office/drawing/2014/main" id="{0ADCE1F1-1E2A-47DF-8D34-76AAB90D038A}"/>
              </a:ext>
            </a:extLst>
          </p:cNvPr>
          <p:cNvSpPr/>
          <p:nvPr/>
        </p:nvSpPr>
        <p:spPr>
          <a:xfrm flipH="1">
            <a:off x="1773942" y="5481215"/>
            <a:ext cx="2372962" cy="492444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41975D-F24A-4221-9B7C-A55094CD6C4C}"/>
              </a:ext>
            </a:extLst>
          </p:cNvPr>
          <p:cNvSpPr txBox="1"/>
          <p:nvPr/>
        </p:nvSpPr>
        <p:spPr>
          <a:xfrm>
            <a:off x="1773942" y="5619005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5D34CE-A994-4124-B655-E6E59DF7A920}"/>
              </a:ext>
            </a:extLst>
          </p:cNvPr>
          <p:cNvSpPr txBox="1"/>
          <p:nvPr/>
        </p:nvSpPr>
        <p:spPr>
          <a:xfrm>
            <a:off x="8289836" y="1975682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</a:p>
        </p:txBody>
      </p:sp>
      <p:sp>
        <p:nvSpPr>
          <p:cNvPr id="63" name="Rounded Rectangle 56">
            <a:extLst>
              <a:ext uri="{FF2B5EF4-FFF2-40B4-BE49-F238E27FC236}">
                <a16:creationId xmlns:a16="http://schemas.microsoft.com/office/drawing/2014/main" id="{41037222-77A8-4A1E-8020-763838EFE15E}"/>
              </a:ext>
            </a:extLst>
          </p:cNvPr>
          <p:cNvSpPr/>
          <p:nvPr/>
        </p:nvSpPr>
        <p:spPr>
          <a:xfrm>
            <a:off x="8038346" y="2726500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FFAAE39-5C42-4950-B1EA-0F1883AD8255}"/>
              </a:ext>
            </a:extLst>
          </p:cNvPr>
          <p:cNvSpPr txBox="1"/>
          <p:nvPr/>
        </p:nvSpPr>
        <p:spPr>
          <a:xfrm>
            <a:off x="8272947" y="2887452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SDK</a:t>
            </a:r>
          </a:p>
        </p:txBody>
      </p:sp>
      <p:sp>
        <p:nvSpPr>
          <p:cNvPr id="65" name="Rounded Rectangle 56">
            <a:extLst>
              <a:ext uri="{FF2B5EF4-FFF2-40B4-BE49-F238E27FC236}">
                <a16:creationId xmlns:a16="http://schemas.microsoft.com/office/drawing/2014/main" id="{8DB6CC26-2711-4F97-BC1C-A838DD34612F}"/>
              </a:ext>
            </a:extLst>
          </p:cNvPr>
          <p:cNvSpPr/>
          <p:nvPr/>
        </p:nvSpPr>
        <p:spPr>
          <a:xfrm>
            <a:off x="8038346" y="3632281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BA4C58-A5F4-4A49-BC3D-0A2A841F529A}"/>
              </a:ext>
            </a:extLst>
          </p:cNvPr>
          <p:cNvSpPr txBox="1"/>
          <p:nvPr/>
        </p:nvSpPr>
        <p:spPr>
          <a:xfrm>
            <a:off x="8272947" y="3793233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</a:t>
            </a:r>
          </a:p>
        </p:txBody>
      </p:sp>
      <p:sp>
        <p:nvSpPr>
          <p:cNvPr id="67" name="Rounded Rectangle 56">
            <a:extLst>
              <a:ext uri="{FF2B5EF4-FFF2-40B4-BE49-F238E27FC236}">
                <a16:creationId xmlns:a16="http://schemas.microsoft.com/office/drawing/2014/main" id="{6786EE4E-5F4F-4A9A-8A51-51A8DA6D4EC8}"/>
              </a:ext>
            </a:extLst>
          </p:cNvPr>
          <p:cNvSpPr/>
          <p:nvPr/>
        </p:nvSpPr>
        <p:spPr>
          <a:xfrm>
            <a:off x="8055235" y="4554323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EEF3F8-F3AA-43BE-8B00-979E68E9D68B}"/>
              </a:ext>
            </a:extLst>
          </p:cNvPr>
          <p:cNvSpPr txBox="1"/>
          <p:nvPr/>
        </p:nvSpPr>
        <p:spPr>
          <a:xfrm>
            <a:off x="8289836" y="4715275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endpoint</a:t>
            </a:r>
          </a:p>
        </p:txBody>
      </p:sp>
      <p:sp>
        <p:nvSpPr>
          <p:cNvPr id="69" name="Rounded Rectangle 56">
            <a:extLst>
              <a:ext uri="{FF2B5EF4-FFF2-40B4-BE49-F238E27FC236}">
                <a16:creationId xmlns:a16="http://schemas.microsoft.com/office/drawing/2014/main" id="{19197828-CDB0-4569-A8E2-529FE1E7EE46}"/>
              </a:ext>
            </a:extLst>
          </p:cNvPr>
          <p:cNvSpPr/>
          <p:nvPr/>
        </p:nvSpPr>
        <p:spPr>
          <a:xfrm>
            <a:off x="8055235" y="5446869"/>
            <a:ext cx="2753127" cy="571337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A98136-CE8B-45B9-A31A-E829B57FB53F}"/>
              </a:ext>
            </a:extLst>
          </p:cNvPr>
          <p:cNvSpPr txBox="1"/>
          <p:nvPr/>
        </p:nvSpPr>
        <p:spPr>
          <a:xfrm>
            <a:off x="8289836" y="5607821"/>
            <a:ext cx="2356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65351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6750" y="597076"/>
            <a:ext cx="108585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tính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endParaRPr lang="en-US" sz="36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67272" y="1914116"/>
            <a:ext cx="23850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Truy</a:t>
            </a:r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Vấn</a:t>
            </a:r>
            <a:endParaRPr lang="en-US" sz="24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5287" y="2233443"/>
            <a:ext cx="3706517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4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vào</a:t>
            </a:r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Chỉ đạo của người dùng (Prompt), file, chat bot,  kết hợp với dữ liệu được truy vấn từ các cơ sở dữ liệu dựa trên chỉ đạo của người dùng.</a:t>
            </a:r>
            <a:endParaRPr lang="en-US" sz="14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pPr algn="r"/>
            <a:endParaRPr lang="vi-VN" sz="14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4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ra</a:t>
            </a:r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Một text report trả ra kết quả theo yêu cầu của người dùng hoặc một API, SDK, chứa các thông tin liên quan.</a:t>
            </a:r>
          </a:p>
        </p:txBody>
      </p:sp>
      <p:pic>
        <p:nvPicPr>
          <p:cNvPr id="2050" name="Picture 2" descr="What are Natural Language to SQL Converters? | FabricHQ">
            <a:extLst>
              <a:ext uri="{FF2B5EF4-FFF2-40B4-BE49-F238E27FC236}">
                <a16:creationId xmlns:a16="http://schemas.microsoft.com/office/drawing/2014/main" id="{E77DBD99-08E7-A42B-2E18-8CAEA31E5DC1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0" r="23710"/>
          <a:stretch>
            <a:fillRect/>
          </a:stretch>
        </p:blipFill>
        <p:spPr bwMode="auto">
          <a:xfrm>
            <a:off x="4531350" y="2298465"/>
            <a:ext cx="1294421" cy="12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formation retrieval hi-res stock photography and images - Alamy">
            <a:extLst>
              <a:ext uri="{FF2B5EF4-FFF2-40B4-BE49-F238E27FC236}">
                <a16:creationId xmlns:a16="http://schemas.microsoft.com/office/drawing/2014/main" id="{23DDC629-4C3F-F15C-353C-4715524940F5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>
            <a:fillRect/>
          </a:stretch>
        </p:blipFill>
        <p:spPr bwMode="auto">
          <a:xfrm>
            <a:off x="6366230" y="2312843"/>
            <a:ext cx="1294420" cy="12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t Big Brother, but close: a surveillance expert explains some of the ways  we're all being watched, all the time">
            <a:extLst>
              <a:ext uri="{FF2B5EF4-FFF2-40B4-BE49-F238E27FC236}">
                <a16:creationId xmlns:a16="http://schemas.microsoft.com/office/drawing/2014/main" id="{D3B7041C-D48D-E287-F9E7-80EDB3DDF805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4" r="22324"/>
          <a:stretch>
            <a:fillRect/>
          </a:stretch>
        </p:blipFill>
        <p:spPr bwMode="auto">
          <a:xfrm>
            <a:off x="4531350" y="4154620"/>
            <a:ext cx="1294421" cy="12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ultiple Files Processing icon PNG and SVG Vector Free Download">
            <a:extLst>
              <a:ext uri="{FF2B5EF4-FFF2-40B4-BE49-F238E27FC236}">
                <a16:creationId xmlns:a16="http://schemas.microsoft.com/office/drawing/2014/main" id="{CAD4F9D8-7FFD-BBD3-4900-07A8E4240B9C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4" b="4104"/>
          <a:stretch>
            <a:fillRect/>
          </a:stretch>
        </p:blipFill>
        <p:spPr bwMode="auto">
          <a:xfrm>
            <a:off x="6366230" y="4076476"/>
            <a:ext cx="1294420" cy="12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33441A-616C-DA6C-C690-41394EBF0177}"/>
              </a:ext>
            </a:extLst>
          </p:cNvPr>
          <p:cNvSpPr txBox="1"/>
          <p:nvPr/>
        </p:nvSpPr>
        <p:spPr>
          <a:xfrm>
            <a:off x="8123583" y="1913293"/>
            <a:ext cx="34016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 </a:t>
            </a:r>
            <a:r>
              <a:rPr lang="en-US" sz="24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Thập</a:t>
            </a:r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Thông Tin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03BC53-4A73-14D6-A543-C0A9D48969AC}"/>
              </a:ext>
            </a:extLst>
          </p:cNvPr>
          <p:cNvSpPr txBox="1"/>
          <p:nvPr/>
        </p:nvSpPr>
        <p:spPr>
          <a:xfrm>
            <a:off x="8123583" y="2233443"/>
            <a:ext cx="3706517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4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vào</a:t>
            </a:r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Chỉ đạo của người dùng (Prompt) kết hợp với dữ liệu được cào nguồn dữ liệu mục tiêu dựa trên chỉ đạo của người dùng.</a:t>
            </a:r>
            <a:endParaRPr lang="en-US" sz="14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endParaRPr lang="vi-VN" sz="14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4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ra</a:t>
            </a:r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Một text report trả ra kết quả thông tin hoặc một API chứa các thông tin liên quan đến thông tin cần tìm.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230AE-E482-14C8-D2F2-128699330F55}"/>
              </a:ext>
            </a:extLst>
          </p:cNvPr>
          <p:cNvSpPr txBox="1"/>
          <p:nvPr/>
        </p:nvSpPr>
        <p:spPr>
          <a:xfrm>
            <a:off x="450624" y="4020893"/>
            <a:ext cx="34016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Campaign Planner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E4915-0DCD-4DC0-E4F9-EC6FCD58159C}"/>
              </a:ext>
            </a:extLst>
          </p:cNvPr>
          <p:cNvSpPr txBox="1"/>
          <p:nvPr/>
        </p:nvSpPr>
        <p:spPr>
          <a:xfrm>
            <a:off x="225287" y="4333913"/>
            <a:ext cx="37065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4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vào</a:t>
            </a:r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Chiến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dịch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mong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muốn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của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dùng</a:t>
            </a:r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4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ra</a:t>
            </a:r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Kế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hoạch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chiến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dịch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hoàn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chỉnh</a:t>
            </a:r>
            <a:endParaRPr lang="vi-VN" sz="14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pPr algn="r"/>
            <a:endParaRPr lang="vi-VN" sz="14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766CFE-196F-3490-ABE5-65AFC84A4F25}"/>
              </a:ext>
            </a:extLst>
          </p:cNvPr>
          <p:cNvSpPr txBox="1"/>
          <p:nvPr/>
        </p:nvSpPr>
        <p:spPr>
          <a:xfrm>
            <a:off x="8201109" y="4020893"/>
            <a:ext cx="34016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Xử</a:t>
            </a:r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lí</a:t>
            </a:r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CBC93-DE93-8E20-7945-CBE37ABBF42E}"/>
              </a:ext>
            </a:extLst>
          </p:cNvPr>
          <p:cNvSpPr txBox="1"/>
          <p:nvPr/>
        </p:nvSpPr>
        <p:spPr>
          <a:xfrm>
            <a:off x="8201109" y="4341043"/>
            <a:ext cx="3706517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4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vào</a:t>
            </a:r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Nhiều loại tệp khác nhau như PDF, tài liệu Word, tệp CSV, v.v.</a:t>
            </a:r>
            <a:endParaRPr lang="en-US" sz="14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endParaRPr lang="vi-VN" sz="1400" dirty="0">
              <a:solidFill>
                <a:schemeClr val="tx2"/>
              </a:solidFill>
              <a:latin typeface="Times New Roman" panose="02020603050405020304" pitchFamily="18" charset="0"/>
              <a:ea typeface="Open Sans Light" panose="020B0306030504020204" pitchFamily="34" charset="0"/>
              <a:cs typeface="Times New Roman" panose="02020603050405020304" pitchFamily="18" charset="0"/>
            </a:endParaRPr>
          </a:p>
          <a:p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_ </a:t>
            </a:r>
            <a:r>
              <a:rPr lang="vi-VN" sz="1400" b="1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Đầu ra</a:t>
            </a:r>
            <a:r>
              <a:rPr lang="vi-VN" sz="1400" dirty="0">
                <a:solidFill>
                  <a:schemeClr val="tx2"/>
                </a:solidFill>
                <a:latin typeface="Times New Roman" panose="02020603050405020304" pitchFamily="18" charset="0"/>
                <a:ea typeface="Open Sans Light" panose="020B0306030504020204" pitchFamily="34" charset="0"/>
                <a:cs typeface="Times New Roman" panose="02020603050405020304" pitchFamily="18" charset="0"/>
              </a:rPr>
              <a:t>: Văn bản được trích xuất và xử lý từ các tệp hoặc SDK cung cấp khả năng xử lý tệp.</a:t>
            </a:r>
          </a:p>
        </p:txBody>
      </p:sp>
    </p:spTree>
    <p:extLst>
      <p:ext uri="{BB962C8B-B14F-4D97-AF65-F5344CB8AC3E}">
        <p14:creationId xmlns:p14="http://schemas.microsoft.com/office/powerpoint/2010/main" val="429401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6054725" y="6484938"/>
            <a:ext cx="230188" cy="230187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077" y="57150"/>
                </a:moveTo>
                <a:cubicBezTo>
                  <a:pt x="116012" y="57150"/>
                  <a:pt x="117723" y="57819"/>
                  <a:pt x="119212" y="59159"/>
                </a:cubicBezTo>
                <a:cubicBezTo>
                  <a:pt x="120700" y="60498"/>
                  <a:pt x="121444" y="62210"/>
                  <a:pt x="121444" y="64293"/>
                </a:cubicBezTo>
                <a:lnTo>
                  <a:pt x="121444" y="145107"/>
                </a:lnTo>
                <a:lnTo>
                  <a:pt x="147787" y="118764"/>
                </a:lnTo>
                <a:cubicBezTo>
                  <a:pt x="151061" y="115490"/>
                  <a:pt x="154335" y="115490"/>
                  <a:pt x="157609" y="118764"/>
                </a:cubicBezTo>
                <a:cubicBezTo>
                  <a:pt x="159098" y="120253"/>
                  <a:pt x="159842" y="121964"/>
                  <a:pt x="159842" y="123899"/>
                </a:cubicBezTo>
                <a:cubicBezTo>
                  <a:pt x="159842" y="125834"/>
                  <a:pt x="159098" y="127545"/>
                  <a:pt x="157609" y="129034"/>
                </a:cubicBezTo>
                <a:lnTo>
                  <a:pt x="114300" y="171003"/>
                </a:lnTo>
                <a:lnTo>
                  <a:pt x="70991" y="129034"/>
                </a:lnTo>
                <a:cubicBezTo>
                  <a:pt x="67717" y="125462"/>
                  <a:pt x="67791" y="122039"/>
                  <a:pt x="71215" y="118764"/>
                </a:cubicBezTo>
                <a:cubicBezTo>
                  <a:pt x="74638" y="115490"/>
                  <a:pt x="77986" y="115490"/>
                  <a:pt x="81260" y="118764"/>
                </a:cubicBezTo>
                <a:lnTo>
                  <a:pt x="107156" y="144661"/>
                </a:lnTo>
                <a:lnTo>
                  <a:pt x="107156" y="64293"/>
                </a:lnTo>
                <a:cubicBezTo>
                  <a:pt x="107156" y="62210"/>
                  <a:pt x="107826" y="60498"/>
                  <a:pt x="109166" y="59159"/>
                </a:cubicBezTo>
                <a:cubicBezTo>
                  <a:pt x="110505" y="57819"/>
                  <a:pt x="112142" y="57150"/>
                  <a:pt x="114077" y="57150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571"/>
                  <a:pt x="43532" y="185067"/>
                </a:cubicBezTo>
                <a:cubicBezTo>
                  <a:pt x="63029" y="204564"/>
                  <a:pt x="86618" y="214312"/>
                  <a:pt x="114300" y="214312"/>
                </a:cubicBezTo>
                <a:cubicBezTo>
                  <a:pt x="141982" y="214312"/>
                  <a:pt x="165646" y="204564"/>
                  <a:pt x="185291" y="185067"/>
                </a:cubicBezTo>
                <a:cubicBezTo>
                  <a:pt x="204937" y="165571"/>
                  <a:pt x="214759" y="141982"/>
                  <a:pt x="214759" y="114300"/>
                </a:cubicBezTo>
                <a:cubicBezTo>
                  <a:pt x="214759" y="86618"/>
                  <a:pt x="204937" y="63028"/>
                  <a:pt x="185291" y="43532"/>
                </a:cubicBezTo>
                <a:cubicBezTo>
                  <a:pt x="165646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7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7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016000" y="1383105"/>
            <a:ext cx="1993900" cy="914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FontAwesome" pitchFamily="2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Web-Server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016000" y="1371601"/>
            <a:ext cx="1993900" cy="5113338"/>
          </a:xfrm>
          <a:prstGeom prst="roundRect">
            <a:avLst>
              <a:gd name="adj" fmla="val 699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3057525" y="1383105"/>
            <a:ext cx="1993900" cy="9144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Storage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3057525" y="1371601"/>
            <a:ext cx="1993900" cy="5113338"/>
          </a:xfrm>
          <a:prstGeom prst="roundRect">
            <a:avLst>
              <a:gd name="adj" fmla="val 699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: Rounded Corners 13"/>
          <p:cNvSpPr/>
          <p:nvPr/>
        </p:nvSpPr>
        <p:spPr>
          <a:xfrm>
            <a:off x="5099050" y="1383105"/>
            <a:ext cx="199390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Big Data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5099050" y="1371601"/>
            <a:ext cx="1993900" cy="5113338"/>
          </a:xfrm>
          <a:prstGeom prst="roundRect">
            <a:avLst>
              <a:gd name="adj" fmla="val 741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: Rounded Corners 16"/>
          <p:cNvSpPr/>
          <p:nvPr/>
        </p:nvSpPr>
        <p:spPr>
          <a:xfrm>
            <a:off x="7140575" y="1383105"/>
            <a:ext cx="1993900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Machine Learning/ Deep Learning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7140575" y="1371601"/>
            <a:ext cx="1993900" cy="5113338"/>
          </a:xfrm>
          <a:prstGeom prst="roundRect">
            <a:avLst>
              <a:gd name="adj" fmla="val 699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: Rounded Corners 19"/>
          <p:cNvSpPr/>
          <p:nvPr/>
        </p:nvSpPr>
        <p:spPr>
          <a:xfrm>
            <a:off x="9182100" y="1383105"/>
            <a:ext cx="1993900" cy="9144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Orchestration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9182100" y="1371601"/>
            <a:ext cx="1993900" cy="5113338"/>
          </a:xfrm>
          <a:prstGeom prst="roundRect">
            <a:avLst>
              <a:gd name="adj" fmla="val 783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14"/>
          <p:cNvSpPr txBox="1">
            <a:spLocks/>
          </p:cNvSpPr>
          <p:nvPr/>
        </p:nvSpPr>
        <p:spPr>
          <a:xfrm>
            <a:off x="792374" y="799411"/>
            <a:ext cx="5965613" cy="1008752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nghệ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cụ</a:t>
            </a:r>
            <a:endParaRPr lang="en-US" sz="36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DE615454-080C-4734-B327-AD5F946CD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9364" y="1539058"/>
            <a:ext cx="327171" cy="32717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D4CCC9-07B2-4CF3-8ED8-9C576DFA98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3879" y="1565593"/>
            <a:ext cx="362562" cy="36256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A993E5A-97D9-4818-91A1-C0A2D59F67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7971" y="1557201"/>
            <a:ext cx="351775" cy="3517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01CFC1-E975-43C4-8C84-C2F3F25A05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52566" y="1539058"/>
            <a:ext cx="369918" cy="36991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0B8E4BB-A89D-4E88-AF06-3D1AE9BE0A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4063" y="1557202"/>
            <a:ext cx="370340" cy="370340"/>
          </a:xfrm>
          <a:prstGeom prst="rect">
            <a:avLst/>
          </a:prstGeom>
        </p:spPr>
      </p:pic>
      <p:pic>
        <p:nvPicPr>
          <p:cNvPr id="1026" name="Picture 2" descr="Viết Ứng Dụng Đầu Tiên Với ReactJS | CodeLearn">
            <a:extLst>
              <a:ext uri="{FF2B5EF4-FFF2-40B4-BE49-F238E27FC236}">
                <a16:creationId xmlns:a16="http://schemas.microsoft.com/office/drawing/2014/main" id="{C3F19CF5-ABFF-464A-C9E0-E66AF38A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27" y="2692748"/>
            <a:ext cx="1756444" cy="113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led Rollout in Java with Spring Boot - Feature Management – Split">
            <a:extLst>
              <a:ext uri="{FF2B5EF4-FFF2-40B4-BE49-F238E27FC236}">
                <a16:creationId xmlns:a16="http://schemas.microsoft.com/office/drawing/2014/main" id="{1E612849-F44C-C1F3-1AC2-8AD4F1A3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67" y="4810861"/>
            <a:ext cx="1849364" cy="10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are the Most Popular RDBMS | IT Online Training">
            <a:extLst>
              <a:ext uri="{FF2B5EF4-FFF2-40B4-BE49-F238E27FC236}">
                <a16:creationId xmlns:a16="http://schemas.microsoft.com/office/drawing/2014/main" id="{8FCD93DA-2111-EE28-7B1C-0AB36AE8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036" y="2361433"/>
            <a:ext cx="1867060" cy="122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ding NoSQL Databases To Consider">
            <a:extLst>
              <a:ext uri="{FF2B5EF4-FFF2-40B4-BE49-F238E27FC236}">
                <a16:creationId xmlns:a16="http://schemas.microsoft.com/office/drawing/2014/main" id="{308BFEE5-154D-D04C-D513-13C443CA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035" y="3509146"/>
            <a:ext cx="1867061" cy="133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Apache Kafka and why you should use it for your project.">
            <a:extLst>
              <a:ext uri="{FF2B5EF4-FFF2-40B4-BE49-F238E27FC236}">
                <a16:creationId xmlns:a16="http://schemas.microsoft.com/office/drawing/2014/main" id="{D5CA245F-225F-AD51-800D-484EBFF1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19" y="2459730"/>
            <a:ext cx="184616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ECA9F9-1833-8578-D12E-71B5249C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62" y="3733256"/>
            <a:ext cx="1624276" cy="68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pache Spark - Wikipedia">
            <a:extLst>
              <a:ext uri="{FF2B5EF4-FFF2-40B4-BE49-F238E27FC236}">
                <a16:creationId xmlns:a16="http://schemas.microsoft.com/office/drawing/2014/main" id="{D55DF278-E5E0-7A93-9F43-F61C73A10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07" y="4834224"/>
            <a:ext cx="1867060" cy="9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Is OpenAI? Here's Everything a Marketer Needs to Know">
            <a:extLst>
              <a:ext uri="{FF2B5EF4-FFF2-40B4-BE49-F238E27FC236}">
                <a16:creationId xmlns:a16="http://schemas.microsoft.com/office/drawing/2014/main" id="{F530C35E-2A52-59B1-934B-18D0E9AA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93" y="2347955"/>
            <a:ext cx="1846163" cy="11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mini (mô hình ngôn ngữ) – Wikipedia tiếng Việt">
            <a:extLst>
              <a:ext uri="{FF2B5EF4-FFF2-40B4-BE49-F238E27FC236}">
                <a16:creationId xmlns:a16="http://schemas.microsoft.com/office/drawing/2014/main" id="{F6E7B4AD-2FAC-250B-EBCD-9721C73E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44" y="3326280"/>
            <a:ext cx="1515585" cy="5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lama 3 – Meta Launches its Top-of-the-Notch Language Model to Assist">
            <a:extLst>
              <a:ext uri="{FF2B5EF4-FFF2-40B4-BE49-F238E27FC236}">
                <a16:creationId xmlns:a16="http://schemas.microsoft.com/office/drawing/2014/main" id="{B7A0E955-51A6-6FE6-D639-3DA476F36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40" y="4062232"/>
            <a:ext cx="1748716" cy="126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istral AI: Phát hành miễn phí cho tất cả mọi người mô hình ngôn ngữ đầu  tiên - MyGPT">
            <a:extLst>
              <a:ext uri="{FF2B5EF4-FFF2-40B4-BE49-F238E27FC236}">
                <a16:creationId xmlns:a16="http://schemas.microsoft.com/office/drawing/2014/main" id="{688674D6-C6AE-BE8C-9E24-3B247A17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40" y="5486399"/>
            <a:ext cx="1654262" cy="8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Docker là gì? | AWS">
            <a:extLst>
              <a:ext uri="{FF2B5EF4-FFF2-40B4-BE49-F238E27FC236}">
                <a16:creationId xmlns:a16="http://schemas.microsoft.com/office/drawing/2014/main" id="{3F30B0B2-7889-A0BD-8CB8-C9E8780C5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82" y="2668450"/>
            <a:ext cx="1987395" cy="93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Kubernetes (K8s) là gì? Tìm hiểu cơ bản về Kubernetes">
            <a:extLst>
              <a:ext uri="{FF2B5EF4-FFF2-40B4-BE49-F238E27FC236}">
                <a16:creationId xmlns:a16="http://schemas.microsoft.com/office/drawing/2014/main" id="{327C2D5B-BAF8-5FCA-5B70-6CB07B66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82" y="4379607"/>
            <a:ext cx="1921633" cy="16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loud Data Lakes : AWS, Azure, GCP">
            <a:extLst>
              <a:ext uri="{FF2B5EF4-FFF2-40B4-BE49-F238E27FC236}">
                <a16:creationId xmlns:a16="http://schemas.microsoft.com/office/drawing/2014/main" id="{C98008F5-370D-2035-F532-922B7EC61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67" y="5023633"/>
            <a:ext cx="1911879" cy="10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764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0" y="1077701"/>
            <a:ext cx="10538460" cy="508179"/>
          </a:xfrm>
        </p:spPr>
        <p:txBody>
          <a:bodyPr/>
          <a:lstStyle/>
          <a:p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hoạch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324678" y="3014522"/>
            <a:ext cx="30138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Thu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thập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yêu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cầu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kế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(1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tuần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</a:t>
            </a: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3090" y="3014522"/>
            <a:ext cx="2676418" cy="974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Xây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dựng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Cơ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sở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Hạ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tầng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(1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7495" y="3079560"/>
            <a:ext cx="2700443" cy="644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Phát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Tích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hợp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(5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09854" y="3125031"/>
            <a:ext cx="2434260" cy="644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Triển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khai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và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Kiểm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thử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 (1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tuần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Cordia New" panose="020B0304020202020204" pitchFamily="34" charset="-34"/>
              </a:rPr>
              <a:t>)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641464" y="1902732"/>
            <a:ext cx="815963" cy="8159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734574" y="1902732"/>
            <a:ext cx="815963" cy="8159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339167" y="1902732"/>
            <a:ext cx="815963" cy="8159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036871" y="1902732"/>
            <a:ext cx="815963" cy="81596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843596" y="2113171"/>
            <a:ext cx="41169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541299" y="2113171"/>
            <a:ext cx="41169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39003" y="2113171"/>
            <a:ext cx="41169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36706" y="2113171"/>
            <a:ext cx="41169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</a:p>
        </p:txBody>
      </p:sp>
      <p:sp>
        <p:nvSpPr>
          <p:cNvPr id="54" name="Freeform 53"/>
          <p:cNvSpPr/>
          <p:nvPr/>
        </p:nvSpPr>
        <p:spPr>
          <a:xfrm>
            <a:off x="2436973" y="2174553"/>
            <a:ext cx="1031764" cy="272319"/>
          </a:xfrm>
          <a:custGeom>
            <a:avLst/>
            <a:gdLst>
              <a:gd name="connsiteX0" fmla="*/ 1714734 w 2063528"/>
              <a:gd name="connsiteY0" fmla="*/ 0 h 544638"/>
              <a:gd name="connsiteX1" fmla="*/ 2063528 w 2063528"/>
              <a:gd name="connsiteY1" fmla="*/ 272319 h 544638"/>
              <a:gd name="connsiteX2" fmla="*/ 1714734 w 2063528"/>
              <a:gd name="connsiteY2" fmla="*/ 544638 h 544638"/>
              <a:gd name="connsiteX3" fmla="*/ 1714734 w 2063528"/>
              <a:gd name="connsiteY3" fmla="*/ 362754 h 544638"/>
              <a:gd name="connsiteX4" fmla="*/ 0 w 2063528"/>
              <a:gd name="connsiteY4" fmla="*/ 362754 h 544638"/>
              <a:gd name="connsiteX5" fmla="*/ 9116 w 2063528"/>
              <a:gd name="connsiteY5" fmla="*/ 272319 h 544638"/>
              <a:gd name="connsiteX6" fmla="*/ 0 w 2063528"/>
              <a:gd name="connsiteY6" fmla="*/ 181884 h 544638"/>
              <a:gd name="connsiteX7" fmla="*/ 1714734 w 2063528"/>
              <a:gd name="connsiteY7" fmla="*/ 181884 h 54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3528" h="544638">
                <a:moveTo>
                  <a:pt x="1714734" y="0"/>
                </a:moveTo>
                <a:lnTo>
                  <a:pt x="2063528" y="272319"/>
                </a:lnTo>
                <a:lnTo>
                  <a:pt x="1714734" y="544638"/>
                </a:lnTo>
                <a:lnTo>
                  <a:pt x="1714734" y="362754"/>
                </a:lnTo>
                <a:lnTo>
                  <a:pt x="0" y="362754"/>
                </a:lnTo>
                <a:lnTo>
                  <a:pt x="9116" y="272319"/>
                </a:lnTo>
                <a:lnTo>
                  <a:pt x="0" y="181884"/>
                </a:lnTo>
                <a:lnTo>
                  <a:pt x="1714734" y="18188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471250" y="2265495"/>
            <a:ext cx="888372" cy="90435"/>
          </a:xfrm>
          <a:custGeom>
            <a:avLst/>
            <a:gdLst>
              <a:gd name="connsiteX0" fmla="*/ 0 w 1776744"/>
              <a:gd name="connsiteY0" fmla="*/ 0 h 180870"/>
              <a:gd name="connsiteX1" fmla="*/ 1776744 w 1776744"/>
              <a:gd name="connsiteY1" fmla="*/ 0 h 180870"/>
              <a:gd name="connsiteX2" fmla="*/ 1767627 w 1776744"/>
              <a:gd name="connsiteY2" fmla="*/ 90435 h 180870"/>
              <a:gd name="connsiteX3" fmla="*/ 1776744 w 1776744"/>
              <a:gd name="connsiteY3" fmla="*/ 180870 h 180870"/>
              <a:gd name="connsiteX4" fmla="*/ 0 w 1776744"/>
              <a:gd name="connsiteY4" fmla="*/ 180870 h 180870"/>
              <a:gd name="connsiteX5" fmla="*/ 115832 w 1776744"/>
              <a:gd name="connsiteY5" fmla="*/ 90436 h 18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6744" h="180870">
                <a:moveTo>
                  <a:pt x="0" y="0"/>
                </a:moveTo>
                <a:lnTo>
                  <a:pt x="1776744" y="0"/>
                </a:lnTo>
                <a:lnTo>
                  <a:pt x="1767627" y="90435"/>
                </a:lnTo>
                <a:lnTo>
                  <a:pt x="1776744" y="180870"/>
                </a:lnTo>
                <a:lnTo>
                  <a:pt x="0" y="180870"/>
                </a:lnTo>
                <a:lnTo>
                  <a:pt x="115832" y="904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rot="5400000">
            <a:off x="5525128" y="1784101"/>
            <a:ext cx="272319" cy="1053225"/>
          </a:xfrm>
          <a:custGeom>
            <a:avLst/>
            <a:gdLst>
              <a:gd name="connsiteX0" fmla="*/ 0 w 544638"/>
              <a:gd name="connsiteY0" fmla="*/ 348794 h 2106449"/>
              <a:gd name="connsiteX1" fmla="*/ 272319 w 544638"/>
              <a:gd name="connsiteY1" fmla="*/ 0 h 2106449"/>
              <a:gd name="connsiteX2" fmla="*/ 544638 w 544638"/>
              <a:gd name="connsiteY2" fmla="*/ 348794 h 2106449"/>
              <a:gd name="connsiteX3" fmla="*/ 362754 w 544638"/>
              <a:gd name="connsiteY3" fmla="*/ 348794 h 2106449"/>
              <a:gd name="connsiteX4" fmla="*/ 362754 w 544638"/>
              <a:gd name="connsiteY4" fmla="*/ 2106449 h 2106449"/>
              <a:gd name="connsiteX5" fmla="*/ 272319 w 544638"/>
              <a:gd name="connsiteY5" fmla="*/ 2097332 h 2106449"/>
              <a:gd name="connsiteX6" fmla="*/ 181884 w 544638"/>
              <a:gd name="connsiteY6" fmla="*/ 2106449 h 2106449"/>
              <a:gd name="connsiteX7" fmla="*/ 181884 w 544638"/>
              <a:gd name="connsiteY7" fmla="*/ 348794 h 210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638" h="2106449">
                <a:moveTo>
                  <a:pt x="0" y="348794"/>
                </a:moveTo>
                <a:lnTo>
                  <a:pt x="272319" y="0"/>
                </a:lnTo>
                <a:lnTo>
                  <a:pt x="544638" y="348794"/>
                </a:lnTo>
                <a:lnTo>
                  <a:pt x="362754" y="348794"/>
                </a:lnTo>
                <a:lnTo>
                  <a:pt x="362754" y="2106449"/>
                </a:lnTo>
                <a:lnTo>
                  <a:pt x="272319" y="2097332"/>
                </a:lnTo>
                <a:lnTo>
                  <a:pt x="181884" y="2106449"/>
                </a:lnTo>
                <a:lnTo>
                  <a:pt x="181884" y="3487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6190413" y="2265495"/>
            <a:ext cx="866913" cy="90435"/>
          </a:xfrm>
          <a:custGeom>
            <a:avLst/>
            <a:gdLst>
              <a:gd name="connsiteX0" fmla="*/ 0 w 1733825"/>
              <a:gd name="connsiteY0" fmla="*/ 0 h 180870"/>
              <a:gd name="connsiteX1" fmla="*/ 1733825 w 1733825"/>
              <a:gd name="connsiteY1" fmla="*/ 0 h 180870"/>
              <a:gd name="connsiteX2" fmla="*/ 1724708 w 1733825"/>
              <a:gd name="connsiteY2" fmla="*/ 90435 h 180870"/>
              <a:gd name="connsiteX3" fmla="*/ 1733825 w 1733825"/>
              <a:gd name="connsiteY3" fmla="*/ 180870 h 180870"/>
              <a:gd name="connsiteX4" fmla="*/ 0 w 1733825"/>
              <a:gd name="connsiteY4" fmla="*/ 180870 h 180870"/>
              <a:gd name="connsiteX5" fmla="*/ 115832 w 1733825"/>
              <a:gd name="connsiteY5" fmla="*/ 90436 h 18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3825" h="180870">
                <a:moveTo>
                  <a:pt x="0" y="0"/>
                </a:moveTo>
                <a:lnTo>
                  <a:pt x="1733825" y="0"/>
                </a:lnTo>
                <a:lnTo>
                  <a:pt x="1724708" y="90435"/>
                </a:lnTo>
                <a:lnTo>
                  <a:pt x="1733825" y="180870"/>
                </a:lnTo>
                <a:lnTo>
                  <a:pt x="0" y="180870"/>
                </a:lnTo>
                <a:lnTo>
                  <a:pt x="115832" y="904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7832379" y="2174553"/>
            <a:ext cx="1042810" cy="272319"/>
          </a:xfrm>
          <a:custGeom>
            <a:avLst/>
            <a:gdLst>
              <a:gd name="connsiteX0" fmla="*/ 1736826 w 2085620"/>
              <a:gd name="connsiteY0" fmla="*/ 0 h 544638"/>
              <a:gd name="connsiteX1" fmla="*/ 2085620 w 2085620"/>
              <a:gd name="connsiteY1" fmla="*/ 272319 h 544638"/>
              <a:gd name="connsiteX2" fmla="*/ 1736826 w 2085620"/>
              <a:gd name="connsiteY2" fmla="*/ 544638 h 544638"/>
              <a:gd name="connsiteX3" fmla="*/ 1736826 w 2085620"/>
              <a:gd name="connsiteY3" fmla="*/ 362754 h 544638"/>
              <a:gd name="connsiteX4" fmla="*/ 0 w 2085620"/>
              <a:gd name="connsiteY4" fmla="*/ 362754 h 544638"/>
              <a:gd name="connsiteX5" fmla="*/ 9117 w 2085620"/>
              <a:gd name="connsiteY5" fmla="*/ 272319 h 544638"/>
              <a:gd name="connsiteX6" fmla="*/ 0 w 2085620"/>
              <a:gd name="connsiteY6" fmla="*/ 181884 h 544638"/>
              <a:gd name="connsiteX7" fmla="*/ 1736826 w 2085620"/>
              <a:gd name="connsiteY7" fmla="*/ 181884 h 54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620" h="544638">
                <a:moveTo>
                  <a:pt x="1736826" y="0"/>
                </a:moveTo>
                <a:lnTo>
                  <a:pt x="2085620" y="272319"/>
                </a:lnTo>
                <a:lnTo>
                  <a:pt x="1736826" y="544638"/>
                </a:lnTo>
                <a:lnTo>
                  <a:pt x="1736826" y="362754"/>
                </a:lnTo>
                <a:lnTo>
                  <a:pt x="0" y="362754"/>
                </a:lnTo>
                <a:lnTo>
                  <a:pt x="9117" y="272319"/>
                </a:lnTo>
                <a:lnTo>
                  <a:pt x="0" y="181884"/>
                </a:lnTo>
                <a:lnTo>
                  <a:pt x="1736826" y="18188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8877702" y="2265495"/>
            <a:ext cx="877326" cy="90435"/>
          </a:xfrm>
          <a:custGeom>
            <a:avLst/>
            <a:gdLst>
              <a:gd name="connsiteX0" fmla="*/ 0 w 1754652"/>
              <a:gd name="connsiteY0" fmla="*/ 0 h 180870"/>
              <a:gd name="connsiteX1" fmla="*/ 1754652 w 1754652"/>
              <a:gd name="connsiteY1" fmla="*/ 0 h 180870"/>
              <a:gd name="connsiteX2" fmla="*/ 1745536 w 1754652"/>
              <a:gd name="connsiteY2" fmla="*/ 90435 h 180870"/>
              <a:gd name="connsiteX3" fmla="*/ 1754652 w 1754652"/>
              <a:gd name="connsiteY3" fmla="*/ 180870 h 180870"/>
              <a:gd name="connsiteX4" fmla="*/ 0 w 1754652"/>
              <a:gd name="connsiteY4" fmla="*/ 180870 h 180870"/>
              <a:gd name="connsiteX5" fmla="*/ 115832 w 1754652"/>
              <a:gd name="connsiteY5" fmla="*/ 90436 h 18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652" h="180870">
                <a:moveTo>
                  <a:pt x="0" y="0"/>
                </a:moveTo>
                <a:lnTo>
                  <a:pt x="1754652" y="0"/>
                </a:lnTo>
                <a:lnTo>
                  <a:pt x="1745536" y="90435"/>
                </a:lnTo>
                <a:lnTo>
                  <a:pt x="1754652" y="180870"/>
                </a:lnTo>
                <a:lnTo>
                  <a:pt x="0" y="180870"/>
                </a:lnTo>
                <a:lnTo>
                  <a:pt x="115832" y="904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3365643" y="2757872"/>
            <a:ext cx="0" cy="3030536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42061" y="2757872"/>
            <a:ext cx="0" cy="3030536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733891" y="2757872"/>
            <a:ext cx="0" cy="3030536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82003162-FCD9-48BC-9C13-EDB8DD13C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9167" y="4408571"/>
            <a:ext cx="839525" cy="8395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0DCE9C-C686-4ACA-9482-DFFBFF67F7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9310" y="4305769"/>
            <a:ext cx="942327" cy="9423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42321E-379C-42DD-A145-4BDE300B74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6871" y="4357169"/>
            <a:ext cx="942327" cy="9423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74028D0-E2C8-4084-9D60-ECE23A5474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2667" y="4357169"/>
            <a:ext cx="999775" cy="9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2" name="Picture 4" descr="Using Google's Gemini Generative AI with Node.js">
            <a:extLst>
              <a:ext uri="{FF2B5EF4-FFF2-40B4-BE49-F238E27FC236}">
                <a16:creationId xmlns:a16="http://schemas.microsoft.com/office/drawing/2014/main" id="{E0E58469-3E8E-9463-0F4E-10CD2641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" b="3"/>
          <a:stretch/>
        </p:blipFill>
        <p:spPr bwMode="auto">
          <a:xfrm>
            <a:off x="321730" y="321732"/>
            <a:ext cx="5674897" cy="301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 Cloud launches Vertex AI, a new managed machine learning ...">
            <a:extLst>
              <a:ext uri="{FF2B5EF4-FFF2-40B4-BE49-F238E27FC236}">
                <a16:creationId xmlns:a16="http://schemas.microsoft.com/office/drawing/2014/main" id="{1CA14820-1702-E324-A14A-994C334F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597"/>
          <a:stretch/>
        </p:blipFill>
        <p:spPr bwMode="auto">
          <a:xfrm>
            <a:off x="321730" y="3510853"/>
            <a:ext cx="5674897" cy="27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ATAHUB – DataHub">
            <a:extLst>
              <a:ext uri="{FF2B5EF4-FFF2-40B4-BE49-F238E27FC236}">
                <a16:creationId xmlns:a16="http://schemas.microsoft.com/office/drawing/2014/main" id="{67B648DE-9FDF-257B-0727-1135F8AEC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r="15944" b="-3"/>
          <a:stretch/>
        </p:blipFill>
        <p:spPr bwMode="auto">
          <a:xfrm>
            <a:off x="6256103" y="349600"/>
            <a:ext cx="5674897" cy="59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201DAD-8798-EB43-5B11-689D82A2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Rounded Rectangle 56">
            <a:extLst>
              <a:ext uri="{FF2B5EF4-FFF2-40B4-BE49-F238E27FC236}">
                <a16:creationId xmlns:a16="http://schemas.microsoft.com/office/drawing/2014/main" id="{9E25EBCD-FC91-5BA5-374B-2B3B578F3672}"/>
              </a:ext>
            </a:extLst>
          </p:cNvPr>
          <p:cNvSpPr/>
          <p:nvPr/>
        </p:nvSpPr>
        <p:spPr>
          <a:xfrm flipH="1">
            <a:off x="208333" y="2335830"/>
            <a:ext cx="2372962" cy="818769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F7DE8-56F9-9378-7AC7-F7C8B0532CDC}"/>
              </a:ext>
            </a:extLst>
          </p:cNvPr>
          <p:cNvSpPr txBox="1"/>
          <p:nvPr/>
        </p:nvSpPr>
        <p:spPr>
          <a:xfrm>
            <a:off x="208333" y="2591325"/>
            <a:ext cx="23567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RAG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94F4D-9D1D-F743-6462-FB096A59620D}"/>
              </a:ext>
            </a:extLst>
          </p:cNvPr>
          <p:cNvSpPr txBox="1"/>
          <p:nvPr/>
        </p:nvSpPr>
        <p:spPr>
          <a:xfrm>
            <a:off x="3259666" y="1903229"/>
            <a:ext cx="756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for Large Language Models: A Survey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6CC74-D1B1-6989-6B55-ACB3E93D73DD}"/>
              </a:ext>
            </a:extLst>
          </p:cNvPr>
          <p:cNvSpPr txBox="1"/>
          <p:nvPr/>
        </p:nvSpPr>
        <p:spPr>
          <a:xfrm>
            <a:off x="3259666" y="2299899"/>
            <a:ext cx="7916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chemeClr val="tx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Intel Labs Introduce RAG Foundry: An Open-Source Python Framework for Augmenting Large Language Models LLMs for RAG Use Cases</a:t>
            </a:r>
          </a:p>
        </p:txBody>
      </p:sp>
      <p:pic>
        <p:nvPicPr>
          <p:cNvPr id="13" name="Graphic 12" descr="Closed book with solid fill">
            <a:extLst>
              <a:ext uri="{FF2B5EF4-FFF2-40B4-BE49-F238E27FC236}">
                <a16:creationId xmlns:a16="http://schemas.microsoft.com/office/drawing/2014/main" id="{D74AB6D8-F854-4C48-C256-CCA19874C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459" y="1970899"/>
            <a:ext cx="274207" cy="274207"/>
          </a:xfrm>
          <a:prstGeom prst="rect">
            <a:avLst/>
          </a:prstGeom>
        </p:spPr>
      </p:pic>
      <p:pic>
        <p:nvPicPr>
          <p:cNvPr id="14" name="Graphic 13" descr="Closed book with solid fill">
            <a:extLst>
              <a:ext uri="{FF2B5EF4-FFF2-40B4-BE49-F238E27FC236}">
                <a16:creationId xmlns:a16="http://schemas.microsoft.com/office/drawing/2014/main" id="{6CCC82BC-2E3C-D068-164A-4E1E392D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459" y="2418291"/>
            <a:ext cx="274207" cy="274207"/>
          </a:xfrm>
          <a:prstGeom prst="rect">
            <a:avLst/>
          </a:prstGeom>
        </p:spPr>
      </p:pic>
      <p:sp>
        <p:nvSpPr>
          <p:cNvPr id="15" name="Rounded Rectangle 56">
            <a:extLst>
              <a:ext uri="{FF2B5EF4-FFF2-40B4-BE49-F238E27FC236}">
                <a16:creationId xmlns:a16="http://schemas.microsoft.com/office/drawing/2014/main" id="{3C7DB902-DCAC-2383-3F5D-3F99F0C8CAF4}"/>
              </a:ext>
            </a:extLst>
          </p:cNvPr>
          <p:cNvSpPr/>
          <p:nvPr/>
        </p:nvSpPr>
        <p:spPr>
          <a:xfrm flipH="1">
            <a:off x="208333" y="4638107"/>
            <a:ext cx="2372962" cy="818769"/>
          </a:xfrm>
          <a:custGeom>
            <a:avLst/>
            <a:gdLst>
              <a:gd name="connsiteX0" fmla="*/ 0 w 2752457"/>
              <a:gd name="connsiteY0" fmla="*/ 280160 h 560319"/>
              <a:gd name="connsiteX1" fmla="*/ 280160 w 2752457"/>
              <a:gd name="connsiteY1" fmla="*/ 0 h 560319"/>
              <a:gd name="connsiteX2" fmla="*/ 2472298 w 2752457"/>
              <a:gd name="connsiteY2" fmla="*/ 0 h 560319"/>
              <a:gd name="connsiteX3" fmla="*/ 2752458 w 2752457"/>
              <a:gd name="connsiteY3" fmla="*/ 280160 h 560319"/>
              <a:gd name="connsiteX4" fmla="*/ 2752457 w 2752457"/>
              <a:gd name="connsiteY4" fmla="*/ 280160 h 560319"/>
              <a:gd name="connsiteX5" fmla="*/ 2472297 w 2752457"/>
              <a:gd name="connsiteY5" fmla="*/ 560320 h 560319"/>
              <a:gd name="connsiteX6" fmla="*/ 280160 w 2752457"/>
              <a:gd name="connsiteY6" fmla="*/ 560319 h 560319"/>
              <a:gd name="connsiteX7" fmla="*/ 0 w 2752457"/>
              <a:gd name="connsiteY7" fmla="*/ 280159 h 560319"/>
              <a:gd name="connsiteX8" fmla="*/ 0 w 2752457"/>
              <a:gd name="connsiteY8" fmla="*/ 280160 h 560319"/>
              <a:gd name="connsiteX0" fmla="*/ 0 w 2760451"/>
              <a:gd name="connsiteY0" fmla="*/ 280160 h 571337"/>
              <a:gd name="connsiteX1" fmla="*/ 280160 w 2760451"/>
              <a:gd name="connsiteY1" fmla="*/ 0 h 571337"/>
              <a:gd name="connsiteX2" fmla="*/ 2472298 w 2760451"/>
              <a:gd name="connsiteY2" fmla="*/ 0 h 571337"/>
              <a:gd name="connsiteX3" fmla="*/ 2752458 w 2760451"/>
              <a:gd name="connsiteY3" fmla="*/ 280160 h 571337"/>
              <a:gd name="connsiteX4" fmla="*/ 2752457 w 2760451"/>
              <a:gd name="connsiteY4" fmla="*/ 280160 h 571337"/>
              <a:gd name="connsiteX5" fmla="*/ 2648567 w 2760451"/>
              <a:gd name="connsiteY5" fmla="*/ 571337 h 571337"/>
              <a:gd name="connsiteX6" fmla="*/ 280160 w 2760451"/>
              <a:gd name="connsiteY6" fmla="*/ 560319 h 571337"/>
              <a:gd name="connsiteX7" fmla="*/ 0 w 2760451"/>
              <a:gd name="connsiteY7" fmla="*/ 280159 h 571337"/>
              <a:gd name="connsiteX8" fmla="*/ 0 w 2760451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648567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25685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9753"/>
              <a:gd name="connsiteY0" fmla="*/ 280160 h 571337"/>
              <a:gd name="connsiteX1" fmla="*/ 280160 w 2769753"/>
              <a:gd name="connsiteY1" fmla="*/ 0 h 571337"/>
              <a:gd name="connsiteX2" fmla="*/ 2472298 w 2769753"/>
              <a:gd name="connsiteY2" fmla="*/ 0 h 571337"/>
              <a:gd name="connsiteX3" fmla="*/ 2752458 w 2769753"/>
              <a:gd name="connsiteY3" fmla="*/ 280160 h 571337"/>
              <a:gd name="connsiteX4" fmla="*/ 2752457 w 2769753"/>
              <a:gd name="connsiteY4" fmla="*/ 280160 h 571337"/>
              <a:gd name="connsiteX5" fmla="*/ 2769753 w 2769753"/>
              <a:gd name="connsiteY5" fmla="*/ 571337 h 571337"/>
              <a:gd name="connsiteX6" fmla="*/ 280160 w 2769753"/>
              <a:gd name="connsiteY6" fmla="*/ 560319 h 571337"/>
              <a:gd name="connsiteX7" fmla="*/ 0 w 2769753"/>
              <a:gd name="connsiteY7" fmla="*/ 280159 h 571337"/>
              <a:gd name="connsiteX8" fmla="*/ 0 w 2769753"/>
              <a:gd name="connsiteY8" fmla="*/ 280160 h 571337"/>
              <a:gd name="connsiteX0" fmla="*/ 0 w 2752458"/>
              <a:gd name="connsiteY0" fmla="*/ 280160 h 571337"/>
              <a:gd name="connsiteX1" fmla="*/ 280160 w 2752458"/>
              <a:gd name="connsiteY1" fmla="*/ 0 h 571337"/>
              <a:gd name="connsiteX2" fmla="*/ 2472298 w 2752458"/>
              <a:gd name="connsiteY2" fmla="*/ 0 h 571337"/>
              <a:gd name="connsiteX3" fmla="*/ 2752458 w 2752458"/>
              <a:gd name="connsiteY3" fmla="*/ 280160 h 571337"/>
              <a:gd name="connsiteX4" fmla="*/ 2752457 w 2752458"/>
              <a:gd name="connsiteY4" fmla="*/ 280160 h 571337"/>
              <a:gd name="connsiteX5" fmla="*/ 2747586 w 2752458"/>
              <a:gd name="connsiteY5" fmla="*/ 571337 h 571337"/>
              <a:gd name="connsiteX6" fmla="*/ 280160 w 2752458"/>
              <a:gd name="connsiteY6" fmla="*/ 560319 h 571337"/>
              <a:gd name="connsiteX7" fmla="*/ 0 w 2752458"/>
              <a:gd name="connsiteY7" fmla="*/ 280159 h 571337"/>
              <a:gd name="connsiteX8" fmla="*/ 0 w 2752458"/>
              <a:gd name="connsiteY8" fmla="*/ 280160 h 571337"/>
              <a:gd name="connsiteX0" fmla="*/ 0 w 2764211"/>
              <a:gd name="connsiteY0" fmla="*/ 280160 h 571337"/>
              <a:gd name="connsiteX1" fmla="*/ 280160 w 2764211"/>
              <a:gd name="connsiteY1" fmla="*/ 0 h 571337"/>
              <a:gd name="connsiteX2" fmla="*/ 2472298 w 2764211"/>
              <a:gd name="connsiteY2" fmla="*/ 0 h 571337"/>
              <a:gd name="connsiteX3" fmla="*/ 2752458 w 2764211"/>
              <a:gd name="connsiteY3" fmla="*/ 280160 h 571337"/>
              <a:gd name="connsiteX4" fmla="*/ 2752457 w 2764211"/>
              <a:gd name="connsiteY4" fmla="*/ 280160 h 571337"/>
              <a:gd name="connsiteX5" fmla="*/ 2764211 w 2764211"/>
              <a:gd name="connsiteY5" fmla="*/ 571337 h 571337"/>
              <a:gd name="connsiteX6" fmla="*/ 280160 w 2764211"/>
              <a:gd name="connsiteY6" fmla="*/ 560319 h 571337"/>
              <a:gd name="connsiteX7" fmla="*/ 0 w 2764211"/>
              <a:gd name="connsiteY7" fmla="*/ 280159 h 571337"/>
              <a:gd name="connsiteX8" fmla="*/ 0 w 2764211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  <a:gd name="connsiteX0" fmla="*/ 0 w 2753127"/>
              <a:gd name="connsiteY0" fmla="*/ 280160 h 571337"/>
              <a:gd name="connsiteX1" fmla="*/ 280160 w 2753127"/>
              <a:gd name="connsiteY1" fmla="*/ 0 h 571337"/>
              <a:gd name="connsiteX2" fmla="*/ 2472298 w 2753127"/>
              <a:gd name="connsiteY2" fmla="*/ 0 h 571337"/>
              <a:gd name="connsiteX3" fmla="*/ 2752458 w 2753127"/>
              <a:gd name="connsiteY3" fmla="*/ 280160 h 571337"/>
              <a:gd name="connsiteX4" fmla="*/ 2752457 w 2753127"/>
              <a:gd name="connsiteY4" fmla="*/ 280160 h 571337"/>
              <a:gd name="connsiteX5" fmla="*/ 2753127 w 2753127"/>
              <a:gd name="connsiteY5" fmla="*/ 571337 h 571337"/>
              <a:gd name="connsiteX6" fmla="*/ 280160 w 2753127"/>
              <a:gd name="connsiteY6" fmla="*/ 560319 h 571337"/>
              <a:gd name="connsiteX7" fmla="*/ 0 w 2753127"/>
              <a:gd name="connsiteY7" fmla="*/ 280159 h 571337"/>
              <a:gd name="connsiteX8" fmla="*/ 0 w 2753127"/>
              <a:gd name="connsiteY8" fmla="*/ 280160 h 57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3127" h="571337">
                <a:moveTo>
                  <a:pt x="0" y="280160"/>
                </a:moveTo>
                <a:cubicBezTo>
                  <a:pt x="0" y="125432"/>
                  <a:pt x="125432" y="0"/>
                  <a:pt x="280160" y="0"/>
                </a:cubicBezTo>
                <a:lnTo>
                  <a:pt x="2472298" y="0"/>
                </a:lnTo>
                <a:cubicBezTo>
                  <a:pt x="2627026" y="0"/>
                  <a:pt x="2752458" y="125432"/>
                  <a:pt x="2752458" y="280160"/>
                </a:cubicBezTo>
                <a:lnTo>
                  <a:pt x="2752457" y="280160"/>
                </a:lnTo>
                <a:cubicBezTo>
                  <a:pt x="2752457" y="434888"/>
                  <a:pt x="2742602" y="571337"/>
                  <a:pt x="2753127" y="571337"/>
                </a:cubicBezTo>
                <a:lnTo>
                  <a:pt x="280160" y="560319"/>
                </a:lnTo>
                <a:cubicBezTo>
                  <a:pt x="125432" y="560319"/>
                  <a:pt x="0" y="434887"/>
                  <a:pt x="0" y="280159"/>
                </a:cubicBezTo>
                <a:lnTo>
                  <a:pt x="0" y="28016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EC66F-0A8A-CDD4-65D1-87D4D16DD606}"/>
              </a:ext>
            </a:extLst>
          </p:cNvPr>
          <p:cNvSpPr txBox="1"/>
          <p:nvPr/>
        </p:nvSpPr>
        <p:spPr>
          <a:xfrm>
            <a:off x="206313" y="4893602"/>
            <a:ext cx="23567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Agents &amp; LLM</a:t>
            </a:r>
          </a:p>
        </p:txBody>
      </p:sp>
      <p:pic>
        <p:nvPicPr>
          <p:cNvPr id="17" name="Graphic 16" descr="Closed book with solid fill">
            <a:extLst>
              <a:ext uri="{FF2B5EF4-FFF2-40B4-BE49-F238E27FC236}">
                <a16:creationId xmlns:a16="http://schemas.microsoft.com/office/drawing/2014/main" id="{A574EF14-5554-E3DD-F8B0-78C7E565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460" y="4268587"/>
            <a:ext cx="274207" cy="274207"/>
          </a:xfrm>
          <a:prstGeom prst="rect">
            <a:avLst/>
          </a:prstGeom>
        </p:spPr>
      </p:pic>
      <p:pic>
        <p:nvPicPr>
          <p:cNvPr id="18" name="Graphic 17" descr="Closed book with solid fill">
            <a:extLst>
              <a:ext uri="{FF2B5EF4-FFF2-40B4-BE49-F238E27FC236}">
                <a16:creationId xmlns:a16="http://schemas.microsoft.com/office/drawing/2014/main" id="{17EC87EA-E0E2-131B-0C9C-72C3F70AD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461" y="4832841"/>
            <a:ext cx="274207" cy="2742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2689FC-CCE1-2385-2E8D-71B1DC1981D0}"/>
              </a:ext>
            </a:extLst>
          </p:cNvPr>
          <p:cNvSpPr txBox="1"/>
          <p:nvPr/>
        </p:nvSpPr>
        <p:spPr>
          <a:xfrm>
            <a:off x="3259667" y="4094342"/>
            <a:ext cx="8017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chemeClr val="tx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guide to develop AI Multi-Agent system using Microsoft Semantic Kernel and GPT-4o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88CC3E-ED26-797C-3D8F-834B96C3811B}"/>
              </a:ext>
            </a:extLst>
          </p:cNvPr>
          <p:cNvSpPr txBox="1"/>
          <p:nvPr/>
        </p:nvSpPr>
        <p:spPr>
          <a:xfrm>
            <a:off x="3259667" y="4775609"/>
            <a:ext cx="8017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Nous: An Open-Source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TypesScript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Platform for Building Autonomous AI Agents and LLM Workflows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976E02-C750-2EE9-D994-2DB0FFEC96D0}"/>
              </a:ext>
            </a:extLst>
          </p:cNvPr>
          <p:cNvSpPr txBox="1"/>
          <p:nvPr/>
        </p:nvSpPr>
        <p:spPr>
          <a:xfrm>
            <a:off x="3259667" y="5456876"/>
            <a:ext cx="8138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multi-agent system based architecture for enabling Edge autonomous management</a:t>
            </a:r>
          </a:p>
        </p:txBody>
      </p:sp>
      <p:pic>
        <p:nvPicPr>
          <p:cNvPr id="27" name="Graphic 26" descr="Closed book with solid fill">
            <a:extLst>
              <a:ext uri="{FF2B5EF4-FFF2-40B4-BE49-F238E27FC236}">
                <a16:creationId xmlns:a16="http://schemas.microsoft.com/office/drawing/2014/main" id="{8483E362-E3A2-D1FF-56EB-F4571CA3A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459" y="5460759"/>
            <a:ext cx="274207" cy="2742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BB51B9-4498-457E-0DF9-1B20BE0B4554}"/>
              </a:ext>
            </a:extLst>
          </p:cNvPr>
          <p:cNvSpPr txBox="1"/>
          <p:nvPr/>
        </p:nvSpPr>
        <p:spPr>
          <a:xfrm>
            <a:off x="3259666" y="2941169"/>
            <a:ext cx="7916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chemeClr val="tx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Intel Labs Introduce RAG Foundry: An Open-Source Python Framework for Augmenting Large Language Models LLMs for RAG Use Cases</a:t>
            </a:r>
          </a:p>
        </p:txBody>
      </p:sp>
      <p:pic>
        <p:nvPicPr>
          <p:cNvPr id="29" name="Graphic 28" descr="Closed book with solid fill">
            <a:extLst>
              <a:ext uri="{FF2B5EF4-FFF2-40B4-BE49-F238E27FC236}">
                <a16:creationId xmlns:a16="http://schemas.microsoft.com/office/drawing/2014/main" id="{14AF0D84-2A10-7B7C-F4A9-3F8E5A3F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459" y="3059561"/>
            <a:ext cx="274207" cy="2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1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5980113" y="6484938"/>
            <a:ext cx="231775" cy="230187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077" y="57150"/>
                </a:moveTo>
                <a:cubicBezTo>
                  <a:pt x="116012" y="57150"/>
                  <a:pt x="117723" y="57819"/>
                  <a:pt x="119212" y="59159"/>
                </a:cubicBezTo>
                <a:cubicBezTo>
                  <a:pt x="120700" y="60498"/>
                  <a:pt x="121444" y="62210"/>
                  <a:pt x="121444" y="64293"/>
                </a:cubicBezTo>
                <a:lnTo>
                  <a:pt x="121444" y="145107"/>
                </a:lnTo>
                <a:lnTo>
                  <a:pt x="147787" y="118764"/>
                </a:lnTo>
                <a:cubicBezTo>
                  <a:pt x="151061" y="115490"/>
                  <a:pt x="154335" y="115490"/>
                  <a:pt x="157609" y="118764"/>
                </a:cubicBezTo>
                <a:cubicBezTo>
                  <a:pt x="159098" y="120253"/>
                  <a:pt x="159842" y="121964"/>
                  <a:pt x="159842" y="123899"/>
                </a:cubicBezTo>
                <a:cubicBezTo>
                  <a:pt x="159842" y="125834"/>
                  <a:pt x="159098" y="127545"/>
                  <a:pt x="157609" y="129034"/>
                </a:cubicBezTo>
                <a:lnTo>
                  <a:pt x="114300" y="171003"/>
                </a:lnTo>
                <a:lnTo>
                  <a:pt x="70991" y="129034"/>
                </a:lnTo>
                <a:cubicBezTo>
                  <a:pt x="67717" y="125462"/>
                  <a:pt x="67791" y="122039"/>
                  <a:pt x="71215" y="118764"/>
                </a:cubicBezTo>
                <a:cubicBezTo>
                  <a:pt x="74638" y="115490"/>
                  <a:pt x="77986" y="115490"/>
                  <a:pt x="81260" y="118764"/>
                </a:cubicBezTo>
                <a:lnTo>
                  <a:pt x="107156" y="144661"/>
                </a:lnTo>
                <a:lnTo>
                  <a:pt x="107156" y="64293"/>
                </a:lnTo>
                <a:cubicBezTo>
                  <a:pt x="107156" y="62210"/>
                  <a:pt x="107826" y="60498"/>
                  <a:pt x="109166" y="59159"/>
                </a:cubicBezTo>
                <a:cubicBezTo>
                  <a:pt x="110505" y="57819"/>
                  <a:pt x="112142" y="57150"/>
                  <a:pt x="114077" y="57150"/>
                </a:cubicBezTo>
                <a:close/>
                <a:moveTo>
                  <a:pt x="114300" y="14287"/>
                </a:moveTo>
                <a:cubicBezTo>
                  <a:pt x="86618" y="14287"/>
                  <a:pt x="63029" y="24035"/>
                  <a:pt x="43532" y="43532"/>
                </a:cubicBezTo>
                <a:cubicBezTo>
                  <a:pt x="24036" y="63028"/>
                  <a:pt x="14288" y="86618"/>
                  <a:pt x="14288" y="114300"/>
                </a:cubicBezTo>
                <a:cubicBezTo>
                  <a:pt x="14288" y="141982"/>
                  <a:pt x="24036" y="165571"/>
                  <a:pt x="43532" y="185067"/>
                </a:cubicBezTo>
                <a:cubicBezTo>
                  <a:pt x="63029" y="204564"/>
                  <a:pt x="86618" y="214312"/>
                  <a:pt x="114300" y="214312"/>
                </a:cubicBezTo>
                <a:cubicBezTo>
                  <a:pt x="141982" y="214312"/>
                  <a:pt x="165646" y="204564"/>
                  <a:pt x="185291" y="185067"/>
                </a:cubicBezTo>
                <a:cubicBezTo>
                  <a:pt x="204937" y="165571"/>
                  <a:pt x="214759" y="141982"/>
                  <a:pt x="214759" y="114300"/>
                </a:cubicBezTo>
                <a:cubicBezTo>
                  <a:pt x="214759" y="86618"/>
                  <a:pt x="204937" y="63028"/>
                  <a:pt x="185291" y="43532"/>
                </a:cubicBezTo>
                <a:cubicBezTo>
                  <a:pt x="165646" y="24035"/>
                  <a:pt x="141982" y="14287"/>
                  <a:pt x="114300" y="14287"/>
                </a:cubicBezTo>
                <a:close/>
                <a:moveTo>
                  <a:pt x="114300" y="0"/>
                </a:moveTo>
                <a:cubicBezTo>
                  <a:pt x="145852" y="0"/>
                  <a:pt x="172790" y="11162"/>
                  <a:pt x="195114" y="33486"/>
                </a:cubicBezTo>
                <a:cubicBezTo>
                  <a:pt x="217438" y="55810"/>
                  <a:pt x="228600" y="82748"/>
                  <a:pt x="228600" y="114300"/>
                </a:cubicBezTo>
                <a:cubicBezTo>
                  <a:pt x="228600" y="145851"/>
                  <a:pt x="217438" y="172789"/>
                  <a:pt x="195114" y="195113"/>
                </a:cubicBezTo>
                <a:cubicBezTo>
                  <a:pt x="172790" y="217438"/>
                  <a:pt x="145852" y="228600"/>
                  <a:pt x="114300" y="228600"/>
                </a:cubicBezTo>
                <a:cubicBezTo>
                  <a:pt x="82749" y="228600"/>
                  <a:pt x="55811" y="217438"/>
                  <a:pt x="33487" y="195113"/>
                </a:cubicBezTo>
                <a:cubicBezTo>
                  <a:pt x="11162" y="172789"/>
                  <a:pt x="0" y="145851"/>
                  <a:pt x="0" y="114300"/>
                </a:cubicBezTo>
                <a:cubicBezTo>
                  <a:pt x="0" y="82748"/>
                  <a:pt x="11162" y="55810"/>
                  <a:pt x="33487" y="33486"/>
                </a:cubicBezTo>
                <a:cubicBezTo>
                  <a:pt x="55811" y="11162"/>
                  <a:pt x="82749" y="0"/>
                  <a:pt x="11430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2" name="Text Placeholder 14"/>
          <p:cNvSpPr txBox="1">
            <a:spLocks/>
          </p:cNvSpPr>
          <p:nvPr/>
        </p:nvSpPr>
        <p:spPr>
          <a:xfrm>
            <a:off x="792375" y="799411"/>
            <a:ext cx="4855030" cy="370525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Mục</a:t>
            </a: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Đích</a:t>
            </a:r>
            <a:endParaRPr lang="en-US" sz="36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06738" y="3554295"/>
            <a:ext cx="182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Khả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năng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mở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rộng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và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tính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linh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hoạt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65713" y="3561332"/>
            <a:ext cx="182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Xử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lý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dữ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liệu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tự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động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34640" y="3574995"/>
            <a:ext cx="182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Xử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lý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dữ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liệu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nâng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cao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1E5349-F5BF-4A17-9FE7-B2FE3587FDCF}"/>
              </a:ext>
            </a:extLst>
          </p:cNvPr>
          <p:cNvSpPr/>
          <p:nvPr/>
        </p:nvSpPr>
        <p:spPr>
          <a:xfrm>
            <a:off x="722546" y="3482251"/>
            <a:ext cx="182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Một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hệ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sinh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thái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các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cụ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AI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và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non-AI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hợp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nhất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5437A2-AE57-EC23-8950-3FA4AFE76088}"/>
              </a:ext>
            </a:extLst>
          </p:cNvPr>
          <p:cNvSpPr/>
          <p:nvPr/>
        </p:nvSpPr>
        <p:spPr>
          <a:xfrm>
            <a:off x="9285262" y="3582367"/>
            <a:ext cx="18288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Lấy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người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dùng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làm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trung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tâm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258A0DE-1351-DABA-7D08-83A86F237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729" y="2009623"/>
            <a:ext cx="1174766" cy="117476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9626F54-2754-0B5A-B0D9-5B91091793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517" y="2063315"/>
            <a:ext cx="1121074" cy="112107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4C76628-812C-CF3F-6C12-B6086FCC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2097" y="2063315"/>
            <a:ext cx="1156031" cy="115603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409F616-05E8-F4FB-22A7-56D41EE612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7920" y="2063315"/>
            <a:ext cx="1105140" cy="1105140"/>
          </a:xfrm>
          <a:prstGeom prst="rect">
            <a:avLst/>
          </a:prstGeom>
        </p:spPr>
      </p:pic>
      <p:sp>
        <p:nvSpPr>
          <p:cNvPr id="29" name="Freeform 110">
            <a:extLst>
              <a:ext uri="{FF2B5EF4-FFF2-40B4-BE49-F238E27FC236}">
                <a16:creationId xmlns:a16="http://schemas.microsoft.com/office/drawing/2014/main" id="{44CCFF78-297C-889C-DF60-DCA3AB56CD1A}"/>
              </a:ext>
            </a:extLst>
          </p:cNvPr>
          <p:cNvSpPr>
            <a:spLocks noEditPoints="1"/>
          </p:cNvSpPr>
          <p:nvPr/>
        </p:nvSpPr>
        <p:spPr bwMode="auto">
          <a:xfrm>
            <a:off x="9611181" y="2106806"/>
            <a:ext cx="1105139" cy="992489"/>
          </a:xfrm>
          <a:custGeom>
            <a:avLst/>
            <a:gdLst>
              <a:gd name="T0" fmla="*/ 68 w 353"/>
              <a:gd name="T1" fmla="*/ 173 h 289"/>
              <a:gd name="T2" fmla="*/ 55 w 353"/>
              <a:gd name="T3" fmla="*/ 131 h 289"/>
              <a:gd name="T4" fmla="*/ 55 w 353"/>
              <a:gd name="T5" fmla="*/ 117 h 289"/>
              <a:gd name="T6" fmla="*/ 49 w 353"/>
              <a:gd name="T7" fmla="*/ 75 h 289"/>
              <a:gd name="T8" fmla="*/ 69 w 353"/>
              <a:gd name="T9" fmla="*/ 52 h 289"/>
              <a:gd name="T10" fmla="*/ 98 w 353"/>
              <a:gd name="T11" fmla="*/ 50 h 289"/>
              <a:gd name="T12" fmla="*/ 103 w 353"/>
              <a:gd name="T13" fmla="*/ 35 h 289"/>
              <a:gd name="T14" fmla="*/ 61 w 353"/>
              <a:gd name="T15" fmla="*/ 39 h 289"/>
              <a:gd name="T16" fmla="*/ 40 w 353"/>
              <a:gd name="T17" fmla="*/ 113 h 289"/>
              <a:gd name="T18" fmla="*/ 52 w 353"/>
              <a:gd name="T19" fmla="*/ 173 h 289"/>
              <a:gd name="T20" fmla="*/ 0 w 353"/>
              <a:gd name="T21" fmla="*/ 249 h 289"/>
              <a:gd name="T22" fmla="*/ 43 w 353"/>
              <a:gd name="T23" fmla="*/ 257 h 289"/>
              <a:gd name="T24" fmla="*/ 16 w 353"/>
              <a:gd name="T25" fmla="*/ 241 h 289"/>
              <a:gd name="T26" fmla="*/ 319 w 353"/>
              <a:gd name="T27" fmla="*/ 201 h 289"/>
              <a:gd name="T28" fmla="*/ 311 w 353"/>
              <a:gd name="T29" fmla="*/ 140 h 289"/>
              <a:gd name="T30" fmla="*/ 318 w 353"/>
              <a:gd name="T31" fmla="*/ 69 h 289"/>
              <a:gd name="T32" fmla="*/ 265 w 353"/>
              <a:gd name="T33" fmla="*/ 32 h 289"/>
              <a:gd name="T34" fmla="*/ 253 w 353"/>
              <a:gd name="T35" fmla="*/ 51 h 289"/>
              <a:gd name="T36" fmla="*/ 265 w 353"/>
              <a:gd name="T37" fmla="*/ 48 h 289"/>
              <a:gd name="T38" fmla="*/ 285 w 353"/>
              <a:gd name="T39" fmla="*/ 53 h 289"/>
              <a:gd name="T40" fmla="*/ 298 w 353"/>
              <a:gd name="T41" fmla="*/ 106 h 289"/>
              <a:gd name="T42" fmla="*/ 298 w 353"/>
              <a:gd name="T43" fmla="*/ 131 h 289"/>
              <a:gd name="T44" fmla="*/ 297 w 353"/>
              <a:gd name="T45" fmla="*/ 132 h 289"/>
              <a:gd name="T46" fmla="*/ 314 w 353"/>
              <a:gd name="T47" fmla="*/ 216 h 289"/>
              <a:gd name="T48" fmla="*/ 301 w 353"/>
              <a:gd name="T49" fmla="*/ 241 h 289"/>
              <a:gd name="T50" fmla="*/ 345 w 353"/>
              <a:gd name="T51" fmla="*/ 257 h 289"/>
              <a:gd name="T52" fmla="*/ 319 w 353"/>
              <a:gd name="T53" fmla="*/ 201 h 289"/>
              <a:gd name="T54" fmla="*/ 211 w 353"/>
              <a:gd name="T55" fmla="*/ 181 h 289"/>
              <a:gd name="T56" fmla="*/ 231 w 353"/>
              <a:gd name="T57" fmla="*/ 105 h 289"/>
              <a:gd name="T58" fmla="*/ 209 w 353"/>
              <a:gd name="T59" fmla="*/ 5 h 289"/>
              <a:gd name="T60" fmla="*/ 152 w 353"/>
              <a:gd name="T61" fmla="*/ 9 h 289"/>
              <a:gd name="T62" fmla="*/ 122 w 353"/>
              <a:gd name="T63" fmla="*/ 104 h 289"/>
              <a:gd name="T64" fmla="*/ 141 w 353"/>
              <a:gd name="T65" fmla="*/ 181 h 289"/>
              <a:gd name="T66" fmla="*/ 56 w 353"/>
              <a:gd name="T67" fmla="*/ 281 h 289"/>
              <a:gd name="T68" fmla="*/ 289 w 353"/>
              <a:gd name="T69" fmla="*/ 289 h 289"/>
              <a:gd name="T70" fmla="*/ 240 w 353"/>
              <a:gd name="T71" fmla="*/ 218 h 289"/>
              <a:gd name="T72" fmla="*/ 116 w 353"/>
              <a:gd name="T73" fmla="*/ 234 h 289"/>
              <a:gd name="T74" fmla="*/ 157 w 353"/>
              <a:gd name="T75" fmla="*/ 181 h 289"/>
              <a:gd name="T76" fmla="*/ 137 w 353"/>
              <a:gd name="T77" fmla="*/ 129 h 289"/>
              <a:gd name="T78" fmla="*/ 137 w 353"/>
              <a:gd name="T79" fmla="*/ 97 h 289"/>
              <a:gd name="T80" fmla="*/ 159 w 353"/>
              <a:gd name="T81" fmla="*/ 23 h 289"/>
              <a:gd name="T82" fmla="*/ 186 w 353"/>
              <a:gd name="T83" fmla="*/ 16 h 289"/>
              <a:gd name="T84" fmla="*/ 217 w 353"/>
              <a:gd name="T85" fmla="*/ 44 h 289"/>
              <a:gd name="T86" fmla="*/ 215 w 353"/>
              <a:gd name="T87" fmla="*/ 108 h 289"/>
              <a:gd name="T88" fmla="*/ 213 w 353"/>
              <a:gd name="T89" fmla="*/ 132 h 289"/>
              <a:gd name="T90" fmla="*/ 235 w 353"/>
              <a:gd name="T91" fmla="*/ 234 h 289"/>
              <a:gd name="T92" fmla="*/ 280 w 353"/>
              <a:gd name="T93" fmla="*/ 273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53" h="289">
                <a:moveTo>
                  <a:pt x="38" y="216"/>
                </a:moveTo>
                <a:cubicBezTo>
                  <a:pt x="49" y="213"/>
                  <a:pt x="68" y="201"/>
                  <a:pt x="68" y="173"/>
                </a:cubicBezTo>
                <a:cubicBezTo>
                  <a:pt x="68" y="148"/>
                  <a:pt x="60" y="138"/>
                  <a:pt x="55" y="132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4" y="130"/>
                  <a:pt x="53" y="126"/>
                  <a:pt x="55" y="117"/>
                </a:cubicBezTo>
                <a:cubicBezTo>
                  <a:pt x="56" y="113"/>
                  <a:pt x="56" y="109"/>
                  <a:pt x="54" y="106"/>
                </a:cubicBezTo>
                <a:cubicBezTo>
                  <a:pt x="51" y="99"/>
                  <a:pt x="45" y="85"/>
                  <a:pt x="49" y="75"/>
                </a:cubicBezTo>
                <a:cubicBezTo>
                  <a:pt x="56" y="58"/>
                  <a:pt x="59" y="57"/>
                  <a:pt x="67" y="53"/>
                </a:cubicBezTo>
                <a:cubicBezTo>
                  <a:pt x="68" y="53"/>
                  <a:pt x="69" y="53"/>
                  <a:pt x="69" y="52"/>
                </a:cubicBezTo>
                <a:cubicBezTo>
                  <a:pt x="71" y="51"/>
                  <a:pt x="79" y="48"/>
                  <a:pt x="88" y="48"/>
                </a:cubicBezTo>
                <a:cubicBezTo>
                  <a:pt x="92" y="48"/>
                  <a:pt x="95" y="49"/>
                  <a:pt x="98" y="50"/>
                </a:cubicBezTo>
                <a:cubicBezTo>
                  <a:pt x="98" y="47"/>
                  <a:pt x="99" y="45"/>
                  <a:pt x="100" y="42"/>
                </a:cubicBezTo>
                <a:cubicBezTo>
                  <a:pt x="101" y="39"/>
                  <a:pt x="102" y="37"/>
                  <a:pt x="103" y="35"/>
                </a:cubicBezTo>
                <a:cubicBezTo>
                  <a:pt x="98" y="33"/>
                  <a:pt x="93" y="32"/>
                  <a:pt x="88" y="32"/>
                </a:cubicBezTo>
                <a:cubicBezTo>
                  <a:pt x="76" y="32"/>
                  <a:pt x="65" y="36"/>
                  <a:pt x="61" y="39"/>
                </a:cubicBezTo>
                <a:cubicBezTo>
                  <a:pt x="48" y="44"/>
                  <a:pt x="42" y="50"/>
                  <a:pt x="34" y="69"/>
                </a:cubicBezTo>
                <a:cubicBezTo>
                  <a:pt x="27" y="86"/>
                  <a:pt x="36" y="104"/>
                  <a:pt x="40" y="113"/>
                </a:cubicBezTo>
                <a:cubicBezTo>
                  <a:pt x="35" y="133"/>
                  <a:pt x="42" y="140"/>
                  <a:pt x="42" y="140"/>
                </a:cubicBezTo>
                <a:cubicBezTo>
                  <a:pt x="45" y="145"/>
                  <a:pt x="52" y="153"/>
                  <a:pt x="52" y="173"/>
                </a:cubicBezTo>
                <a:cubicBezTo>
                  <a:pt x="52" y="197"/>
                  <a:pt x="34" y="201"/>
                  <a:pt x="34" y="201"/>
                </a:cubicBezTo>
                <a:cubicBezTo>
                  <a:pt x="19" y="206"/>
                  <a:pt x="0" y="217"/>
                  <a:pt x="0" y="249"/>
                </a:cubicBezTo>
                <a:cubicBezTo>
                  <a:pt x="0" y="249"/>
                  <a:pt x="0" y="257"/>
                  <a:pt x="8" y="257"/>
                </a:cubicBezTo>
                <a:cubicBezTo>
                  <a:pt x="43" y="257"/>
                  <a:pt x="43" y="257"/>
                  <a:pt x="43" y="257"/>
                </a:cubicBezTo>
                <a:cubicBezTo>
                  <a:pt x="45" y="251"/>
                  <a:pt x="48" y="245"/>
                  <a:pt x="51" y="241"/>
                </a:cubicBezTo>
                <a:cubicBezTo>
                  <a:pt x="16" y="241"/>
                  <a:pt x="16" y="241"/>
                  <a:pt x="16" y="241"/>
                </a:cubicBezTo>
                <a:cubicBezTo>
                  <a:pt x="19" y="225"/>
                  <a:pt x="28" y="220"/>
                  <a:pt x="38" y="216"/>
                </a:cubicBezTo>
                <a:moveTo>
                  <a:pt x="319" y="201"/>
                </a:moveTo>
                <a:cubicBezTo>
                  <a:pt x="319" y="201"/>
                  <a:pt x="301" y="197"/>
                  <a:pt x="301" y="173"/>
                </a:cubicBezTo>
                <a:cubicBezTo>
                  <a:pt x="301" y="153"/>
                  <a:pt x="307" y="145"/>
                  <a:pt x="311" y="140"/>
                </a:cubicBezTo>
                <a:cubicBezTo>
                  <a:pt x="311" y="140"/>
                  <a:pt x="318" y="133"/>
                  <a:pt x="312" y="113"/>
                </a:cubicBezTo>
                <a:cubicBezTo>
                  <a:pt x="317" y="104"/>
                  <a:pt x="325" y="86"/>
                  <a:pt x="318" y="69"/>
                </a:cubicBezTo>
                <a:cubicBezTo>
                  <a:pt x="310" y="50"/>
                  <a:pt x="304" y="44"/>
                  <a:pt x="292" y="39"/>
                </a:cubicBezTo>
                <a:cubicBezTo>
                  <a:pt x="287" y="36"/>
                  <a:pt x="276" y="32"/>
                  <a:pt x="265" y="32"/>
                </a:cubicBezTo>
                <a:cubicBezTo>
                  <a:pt x="259" y="32"/>
                  <a:pt x="254" y="33"/>
                  <a:pt x="248" y="35"/>
                </a:cubicBezTo>
                <a:cubicBezTo>
                  <a:pt x="250" y="40"/>
                  <a:pt x="252" y="46"/>
                  <a:pt x="253" y="51"/>
                </a:cubicBezTo>
                <a:cubicBezTo>
                  <a:pt x="254" y="51"/>
                  <a:pt x="254" y="50"/>
                  <a:pt x="254" y="50"/>
                </a:cubicBezTo>
                <a:cubicBezTo>
                  <a:pt x="257" y="49"/>
                  <a:pt x="260" y="48"/>
                  <a:pt x="265" y="48"/>
                </a:cubicBezTo>
                <a:cubicBezTo>
                  <a:pt x="273" y="48"/>
                  <a:pt x="281" y="51"/>
                  <a:pt x="283" y="52"/>
                </a:cubicBezTo>
                <a:cubicBezTo>
                  <a:pt x="284" y="53"/>
                  <a:pt x="284" y="53"/>
                  <a:pt x="285" y="53"/>
                </a:cubicBezTo>
                <a:cubicBezTo>
                  <a:pt x="293" y="57"/>
                  <a:pt x="296" y="58"/>
                  <a:pt x="303" y="75"/>
                </a:cubicBezTo>
                <a:cubicBezTo>
                  <a:pt x="307" y="85"/>
                  <a:pt x="301" y="99"/>
                  <a:pt x="298" y="106"/>
                </a:cubicBezTo>
                <a:cubicBezTo>
                  <a:pt x="297" y="109"/>
                  <a:pt x="296" y="113"/>
                  <a:pt x="297" y="117"/>
                </a:cubicBezTo>
                <a:cubicBezTo>
                  <a:pt x="299" y="126"/>
                  <a:pt x="298" y="130"/>
                  <a:pt x="298" y="131"/>
                </a:cubicBezTo>
                <a:cubicBezTo>
                  <a:pt x="298" y="131"/>
                  <a:pt x="298" y="131"/>
                  <a:pt x="298" y="131"/>
                </a:cubicBezTo>
                <a:cubicBezTo>
                  <a:pt x="297" y="132"/>
                  <a:pt x="297" y="132"/>
                  <a:pt x="297" y="132"/>
                </a:cubicBezTo>
                <a:cubicBezTo>
                  <a:pt x="293" y="138"/>
                  <a:pt x="285" y="148"/>
                  <a:pt x="285" y="173"/>
                </a:cubicBezTo>
                <a:cubicBezTo>
                  <a:pt x="285" y="201"/>
                  <a:pt x="303" y="213"/>
                  <a:pt x="314" y="216"/>
                </a:cubicBezTo>
                <a:cubicBezTo>
                  <a:pt x="324" y="220"/>
                  <a:pt x="334" y="225"/>
                  <a:pt x="336" y="241"/>
                </a:cubicBezTo>
                <a:cubicBezTo>
                  <a:pt x="301" y="241"/>
                  <a:pt x="301" y="241"/>
                  <a:pt x="301" y="241"/>
                </a:cubicBezTo>
                <a:cubicBezTo>
                  <a:pt x="304" y="245"/>
                  <a:pt x="307" y="251"/>
                  <a:pt x="309" y="257"/>
                </a:cubicBezTo>
                <a:cubicBezTo>
                  <a:pt x="345" y="257"/>
                  <a:pt x="345" y="257"/>
                  <a:pt x="345" y="257"/>
                </a:cubicBezTo>
                <a:cubicBezTo>
                  <a:pt x="353" y="257"/>
                  <a:pt x="353" y="249"/>
                  <a:pt x="353" y="249"/>
                </a:cubicBezTo>
                <a:cubicBezTo>
                  <a:pt x="353" y="217"/>
                  <a:pt x="333" y="206"/>
                  <a:pt x="319" y="201"/>
                </a:cubicBezTo>
                <a:moveTo>
                  <a:pt x="240" y="218"/>
                </a:moveTo>
                <a:cubicBezTo>
                  <a:pt x="240" y="218"/>
                  <a:pt x="211" y="211"/>
                  <a:pt x="211" y="181"/>
                </a:cubicBezTo>
                <a:cubicBezTo>
                  <a:pt x="211" y="155"/>
                  <a:pt x="223" y="146"/>
                  <a:pt x="228" y="139"/>
                </a:cubicBezTo>
                <a:cubicBezTo>
                  <a:pt x="228" y="139"/>
                  <a:pt x="237" y="131"/>
                  <a:pt x="231" y="105"/>
                </a:cubicBezTo>
                <a:cubicBezTo>
                  <a:pt x="241" y="90"/>
                  <a:pt x="245" y="66"/>
                  <a:pt x="232" y="37"/>
                </a:cubicBezTo>
                <a:cubicBezTo>
                  <a:pt x="225" y="20"/>
                  <a:pt x="219" y="11"/>
                  <a:pt x="209" y="5"/>
                </a:cubicBezTo>
                <a:cubicBezTo>
                  <a:pt x="202" y="1"/>
                  <a:pt x="194" y="0"/>
                  <a:pt x="186" y="0"/>
                </a:cubicBezTo>
                <a:cubicBezTo>
                  <a:pt x="172" y="0"/>
                  <a:pt x="158" y="5"/>
                  <a:pt x="152" y="9"/>
                </a:cubicBezTo>
                <a:cubicBezTo>
                  <a:pt x="136" y="16"/>
                  <a:pt x="125" y="22"/>
                  <a:pt x="115" y="48"/>
                </a:cubicBezTo>
                <a:cubicBezTo>
                  <a:pt x="107" y="69"/>
                  <a:pt x="117" y="92"/>
                  <a:pt x="122" y="104"/>
                </a:cubicBezTo>
                <a:cubicBezTo>
                  <a:pt x="116" y="130"/>
                  <a:pt x="125" y="139"/>
                  <a:pt x="125" y="139"/>
                </a:cubicBezTo>
                <a:cubicBezTo>
                  <a:pt x="129" y="146"/>
                  <a:pt x="141" y="155"/>
                  <a:pt x="141" y="181"/>
                </a:cubicBezTo>
                <a:cubicBezTo>
                  <a:pt x="141" y="211"/>
                  <a:pt x="112" y="218"/>
                  <a:pt x="112" y="218"/>
                </a:cubicBezTo>
                <a:cubicBezTo>
                  <a:pt x="94" y="225"/>
                  <a:pt x="56" y="238"/>
                  <a:pt x="56" y="281"/>
                </a:cubicBezTo>
                <a:cubicBezTo>
                  <a:pt x="56" y="281"/>
                  <a:pt x="56" y="289"/>
                  <a:pt x="64" y="289"/>
                </a:cubicBezTo>
                <a:cubicBezTo>
                  <a:pt x="289" y="289"/>
                  <a:pt x="289" y="289"/>
                  <a:pt x="289" y="289"/>
                </a:cubicBezTo>
                <a:cubicBezTo>
                  <a:pt x="297" y="289"/>
                  <a:pt x="297" y="281"/>
                  <a:pt x="297" y="281"/>
                </a:cubicBezTo>
                <a:cubicBezTo>
                  <a:pt x="297" y="238"/>
                  <a:pt x="258" y="225"/>
                  <a:pt x="240" y="218"/>
                </a:cubicBezTo>
                <a:moveTo>
                  <a:pt x="72" y="273"/>
                </a:moveTo>
                <a:cubicBezTo>
                  <a:pt x="76" y="250"/>
                  <a:pt x="96" y="241"/>
                  <a:pt x="116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131" y="230"/>
                  <a:pt x="157" y="214"/>
                  <a:pt x="157" y="181"/>
                </a:cubicBezTo>
                <a:cubicBezTo>
                  <a:pt x="157" y="153"/>
                  <a:pt x="146" y="140"/>
                  <a:pt x="140" y="132"/>
                </a:cubicBezTo>
                <a:cubicBezTo>
                  <a:pt x="138" y="131"/>
                  <a:pt x="137" y="129"/>
                  <a:pt x="137" y="129"/>
                </a:cubicBezTo>
                <a:cubicBezTo>
                  <a:pt x="137" y="128"/>
                  <a:pt x="134" y="122"/>
                  <a:pt x="138" y="107"/>
                </a:cubicBezTo>
                <a:cubicBezTo>
                  <a:pt x="139" y="100"/>
                  <a:pt x="137" y="97"/>
                  <a:pt x="137" y="97"/>
                </a:cubicBezTo>
                <a:cubicBezTo>
                  <a:pt x="132" y="87"/>
                  <a:pt x="124" y="69"/>
                  <a:pt x="130" y="54"/>
                </a:cubicBezTo>
                <a:cubicBezTo>
                  <a:pt x="138" y="33"/>
                  <a:pt x="146" y="29"/>
                  <a:pt x="159" y="23"/>
                </a:cubicBezTo>
                <a:cubicBezTo>
                  <a:pt x="160" y="23"/>
                  <a:pt x="160" y="22"/>
                  <a:pt x="161" y="22"/>
                </a:cubicBezTo>
                <a:cubicBezTo>
                  <a:pt x="164" y="20"/>
                  <a:pt x="174" y="16"/>
                  <a:pt x="186" y="16"/>
                </a:cubicBezTo>
                <a:cubicBezTo>
                  <a:pt x="192" y="16"/>
                  <a:pt x="197" y="17"/>
                  <a:pt x="201" y="19"/>
                </a:cubicBezTo>
                <a:cubicBezTo>
                  <a:pt x="206" y="22"/>
                  <a:pt x="210" y="27"/>
                  <a:pt x="217" y="44"/>
                </a:cubicBezTo>
                <a:cubicBezTo>
                  <a:pt x="230" y="73"/>
                  <a:pt x="222" y="89"/>
                  <a:pt x="218" y="95"/>
                </a:cubicBezTo>
                <a:cubicBezTo>
                  <a:pt x="215" y="99"/>
                  <a:pt x="214" y="104"/>
                  <a:pt x="215" y="108"/>
                </a:cubicBezTo>
                <a:cubicBezTo>
                  <a:pt x="218" y="122"/>
                  <a:pt x="216" y="127"/>
                  <a:pt x="216" y="129"/>
                </a:cubicBezTo>
                <a:cubicBezTo>
                  <a:pt x="216" y="129"/>
                  <a:pt x="214" y="131"/>
                  <a:pt x="213" y="132"/>
                </a:cubicBezTo>
                <a:cubicBezTo>
                  <a:pt x="207" y="140"/>
                  <a:pt x="195" y="153"/>
                  <a:pt x="195" y="181"/>
                </a:cubicBezTo>
                <a:cubicBezTo>
                  <a:pt x="195" y="214"/>
                  <a:pt x="221" y="230"/>
                  <a:pt x="235" y="234"/>
                </a:cubicBezTo>
                <a:cubicBezTo>
                  <a:pt x="236" y="234"/>
                  <a:pt x="236" y="234"/>
                  <a:pt x="236" y="234"/>
                </a:cubicBezTo>
                <a:cubicBezTo>
                  <a:pt x="256" y="241"/>
                  <a:pt x="276" y="250"/>
                  <a:pt x="280" y="273"/>
                </a:cubicBezTo>
                <a:lnTo>
                  <a:pt x="72" y="27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4"/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Mục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tiêu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83855-87F7-3857-2306-527F1F392BE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sz="2200" dirty="0">
                <a:latin typeface="+mn-lt"/>
              </a:rPr>
              <a:t>+ </a:t>
            </a:r>
            <a:r>
              <a:rPr lang="en-US" sz="2200" dirty="0" err="1">
                <a:latin typeface="+mn-lt"/>
              </a:rPr>
              <a:t>Nền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tảng</a:t>
            </a:r>
            <a:r>
              <a:rPr lang="en-US" sz="2200" dirty="0">
                <a:latin typeface="+mn-lt"/>
              </a:rPr>
              <a:t> AI </a:t>
            </a:r>
            <a:r>
              <a:rPr lang="en-US" sz="2200" dirty="0" err="1">
                <a:latin typeface="+mn-lt"/>
              </a:rPr>
              <a:t>cho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phép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tích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hợp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công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cụ</a:t>
            </a:r>
            <a:r>
              <a:rPr lang="en-US" sz="2200" dirty="0">
                <a:latin typeface="+mn-lt"/>
              </a:rPr>
              <a:t> AI </a:t>
            </a:r>
            <a:r>
              <a:rPr lang="en-US" sz="2200" dirty="0" err="1">
                <a:latin typeface="+mn-lt"/>
              </a:rPr>
              <a:t>và</a:t>
            </a:r>
            <a:r>
              <a:rPr lang="en-US" sz="2200" dirty="0">
                <a:latin typeface="+mn-lt"/>
              </a:rPr>
              <a:t> non-AI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+ Cho </a:t>
            </a:r>
            <a:r>
              <a:rPr lang="en-US" sz="2200" dirty="0" err="1">
                <a:latin typeface="+mn-lt"/>
              </a:rPr>
              <a:t>phép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hoạt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động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trên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các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nền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tảng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dữ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liệu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đa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dạng</a:t>
            </a:r>
            <a:endParaRPr lang="en-US" sz="2200" dirty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endParaRPr lang="en-US" sz="2200" dirty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sz="2200" dirty="0">
                <a:latin typeface="+mn-lt"/>
              </a:rPr>
              <a:t>+ </a:t>
            </a:r>
            <a:r>
              <a:rPr lang="en-US" sz="2200" dirty="0" err="1">
                <a:latin typeface="+mn-lt"/>
              </a:rPr>
              <a:t>Thân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thiện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với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mọi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đối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tượng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người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dùng</a:t>
            </a:r>
            <a:endParaRPr lang="en-US" sz="22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6FDAF7-E3B6-3C6A-B475-1BA79105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533" y="1852189"/>
            <a:ext cx="485843" cy="2819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F1484-FABC-8C56-F67B-D0F94B67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86" y="1169201"/>
            <a:ext cx="7603068" cy="41857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0747DA-4B0D-C911-6766-629C68A357C6}"/>
              </a:ext>
            </a:extLst>
          </p:cNvPr>
          <p:cNvSpPr/>
          <p:nvPr/>
        </p:nvSpPr>
        <p:spPr>
          <a:xfrm>
            <a:off x="203306" y="342900"/>
            <a:ext cx="1212256" cy="138283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A274D-43E3-738E-02E2-BB8D9692FB2F}"/>
              </a:ext>
            </a:extLst>
          </p:cNvPr>
          <p:cNvSpPr txBox="1"/>
          <p:nvPr/>
        </p:nvSpPr>
        <p:spPr>
          <a:xfrm>
            <a:off x="203305" y="81290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arabun" panose="00000500000000000000" pitchFamily="2" charset="-34"/>
                <a:cs typeface="Sarabun" panose="00000500000000000000" pitchFamily="2" charset="-34"/>
              </a:rPr>
              <a:t>First Party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ABFA9-DEA6-2B6D-174F-1673BB463AFB}"/>
              </a:ext>
            </a:extLst>
          </p:cNvPr>
          <p:cNvSpPr txBox="1"/>
          <p:nvPr/>
        </p:nvSpPr>
        <p:spPr>
          <a:xfrm>
            <a:off x="237388" y="351975"/>
            <a:ext cx="93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POS</a:t>
            </a:r>
          </a:p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Website</a:t>
            </a:r>
          </a:p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Mobile App</a:t>
            </a:r>
          </a:p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Call Center</a:t>
            </a:r>
          </a:p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BCCS</a:t>
            </a:r>
          </a:p>
          <a:p>
            <a:r>
              <a:rPr lang="en-US" sz="1200" dirty="0" err="1">
                <a:latin typeface="Sarabun" panose="00000500000000000000" pitchFamily="2" charset="-34"/>
                <a:cs typeface="Sarabun" panose="00000500000000000000" pitchFamily="2" charset="-34"/>
              </a:rPr>
              <a:t>vOCS</a:t>
            </a:r>
            <a:endParaRPr lang="en-US" sz="1200" dirty="0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A793CE-29D8-D1D0-14B2-DB29E408CDCD}"/>
              </a:ext>
            </a:extLst>
          </p:cNvPr>
          <p:cNvSpPr/>
          <p:nvPr/>
        </p:nvSpPr>
        <p:spPr>
          <a:xfrm>
            <a:off x="203306" y="2037374"/>
            <a:ext cx="1440856" cy="160043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C05CF-29EC-B6FF-F17F-ABD128D5582F}"/>
              </a:ext>
            </a:extLst>
          </p:cNvPr>
          <p:cNvSpPr txBox="1"/>
          <p:nvPr/>
        </p:nvSpPr>
        <p:spPr>
          <a:xfrm>
            <a:off x="203305" y="1775763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arabun" panose="00000500000000000000" pitchFamily="2" charset="-34"/>
                <a:cs typeface="Sarabun" panose="00000500000000000000" pitchFamily="2" charset="-34"/>
              </a:rPr>
              <a:t>Third Party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3B0E4-8FC8-E1F6-E35B-942F4527EF9E}"/>
              </a:ext>
            </a:extLst>
          </p:cNvPr>
          <p:cNvSpPr txBox="1"/>
          <p:nvPr/>
        </p:nvSpPr>
        <p:spPr>
          <a:xfrm>
            <a:off x="237388" y="2037374"/>
            <a:ext cx="1440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Data Enrichment</a:t>
            </a:r>
          </a:p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Search</a:t>
            </a:r>
          </a:p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Social</a:t>
            </a:r>
          </a:p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Geography</a:t>
            </a:r>
          </a:p>
          <a:p>
            <a:r>
              <a:rPr lang="en-US" sz="1200" dirty="0" err="1">
                <a:latin typeface="Sarabun" panose="00000500000000000000" pitchFamily="2" charset="-34"/>
                <a:cs typeface="Sarabun" panose="00000500000000000000" pitchFamily="2" charset="-34"/>
              </a:rPr>
              <a:t>DemoGraphics</a:t>
            </a:r>
            <a:endParaRPr lang="en-US" sz="1200" dirty="0">
              <a:latin typeface="Sarabun" panose="00000500000000000000" pitchFamily="2" charset="-34"/>
              <a:cs typeface="Sarabun" panose="00000500000000000000" pitchFamily="2" charset="-34"/>
            </a:endParaRPr>
          </a:p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Psychographics</a:t>
            </a:r>
          </a:p>
          <a:p>
            <a:r>
              <a:rPr lang="en-US" sz="1200" dirty="0">
                <a:latin typeface="Sarabun" panose="00000500000000000000" pitchFamily="2" charset="-34"/>
                <a:cs typeface="Sarabun" panose="00000500000000000000" pitchFamily="2" charset="-34"/>
              </a:rPr>
              <a:t>Other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B9AEF1-AE60-4871-3F3B-2A17C6E7E602}"/>
              </a:ext>
            </a:extLst>
          </p:cNvPr>
          <p:cNvSpPr/>
          <p:nvPr/>
        </p:nvSpPr>
        <p:spPr>
          <a:xfrm>
            <a:off x="1463081" y="969801"/>
            <a:ext cx="481693" cy="240501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pic>
        <p:nvPicPr>
          <p:cNvPr id="12" name="Picture 54">
            <a:extLst>
              <a:ext uri="{FF2B5EF4-FFF2-40B4-BE49-F238E27FC236}">
                <a16:creationId xmlns:a16="http://schemas.microsoft.com/office/drawing/2014/main" id="{8BE64633-DAA7-F9C9-3C3A-186FCD62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56" y="300332"/>
            <a:ext cx="1935972" cy="13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7B9C96-647D-64F7-3466-AB67004B47B1}"/>
              </a:ext>
            </a:extLst>
          </p:cNvPr>
          <p:cNvSpPr/>
          <p:nvPr/>
        </p:nvSpPr>
        <p:spPr>
          <a:xfrm>
            <a:off x="3678797" y="365663"/>
            <a:ext cx="1660191" cy="47460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117E9-D6A5-6EA1-04CC-0FDECE0228C9}"/>
              </a:ext>
            </a:extLst>
          </p:cNvPr>
          <p:cNvSpPr txBox="1"/>
          <p:nvPr/>
        </p:nvSpPr>
        <p:spPr>
          <a:xfrm>
            <a:off x="3934841" y="-2701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rabun" panose="00000500000000000000" pitchFamily="2" charset="-34"/>
                <a:cs typeface="Sarabun" panose="00000500000000000000" pitchFamily="2" charset="-34"/>
              </a:rPr>
              <a:t>Storage</a:t>
            </a:r>
          </a:p>
        </p:txBody>
      </p:sp>
      <p:pic>
        <p:nvPicPr>
          <p:cNvPr id="15" name="Picture 56">
            <a:extLst>
              <a:ext uri="{FF2B5EF4-FFF2-40B4-BE49-F238E27FC236}">
                <a16:creationId xmlns:a16="http://schemas.microsoft.com/office/drawing/2014/main" id="{2B3C325C-74A2-9315-B6FD-F883407A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601" y="1574996"/>
            <a:ext cx="1854240" cy="14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04E6AC-FD92-6D9A-2BEA-4700AB01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341" y="2946509"/>
            <a:ext cx="1343415" cy="1343415"/>
          </a:xfrm>
          <a:prstGeom prst="rect">
            <a:avLst/>
          </a:prstGeom>
        </p:spPr>
      </p:pic>
      <p:pic>
        <p:nvPicPr>
          <p:cNvPr id="17" name="Picture 58">
            <a:extLst>
              <a:ext uri="{FF2B5EF4-FFF2-40B4-BE49-F238E27FC236}">
                <a16:creationId xmlns:a16="http://schemas.microsoft.com/office/drawing/2014/main" id="{EAC9F4EB-26F1-A7D2-0D2D-37D5E712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21" y="3844449"/>
            <a:ext cx="2288033" cy="1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F7F7BC1-FE8F-4D86-6B77-CBE1A9059EAE}"/>
              </a:ext>
            </a:extLst>
          </p:cNvPr>
          <p:cNvSpPr/>
          <p:nvPr/>
        </p:nvSpPr>
        <p:spPr>
          <a:xfrm>
            <a:off x="3262048" y="1196780"/>
            <a:ext cx="416750" cy="214722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3CC424-A32B-D8BA-AC9D-77E3F046DE05}"/>
              </a:ext>
            </a:extLst>
          </p:cNvPr>
          <p:cNvGrpSpPr/>
          <p:nvPr/>
        </p:nvGrpSpPr>
        <p:grpSpPr>
          <a:xfrm>
            <a:off x="5798146" y="42188"/>
            <a:ext cx="1305057" cy="4298726"/>
            <a:chOff x="1928054" y="177367"/>
            <a:chExt cx="1305057" cy="5203524"/>
          </a:xfrm>
        </p:grpSpPr>
        <p:pic>
          <p:nvPicPr>
            <p:cNvPr id="30" name="Picture 30">
              <a:extLst>
                <a:ext uri="{FF2B5EF4-FFF2-40B4-BE49-F238E27FC236}">
                  <a16:creationId xmlns:a16="http://schemas.microsoft.com/office/drawing/2014/main" id="{9C37445F-3188-17AD-6689-711D40E79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016" y="956746"/>
              <a:ext cx="1102032" cy="41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623B7A-CF21-4D88-306A-7E4E24863D3D}"/>
                </a:ext>
              </a:extLst>
            </p:cNvPr>
            <p:cNvSpPr txBox="1"/>
            <p:nvPr/>
          </p:nvSpPr>
          <p:spPr>
            <a:xfrm>
              <a:off x="1963212" y="177367"/>
              <a:ext cx="1269899" cy="456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arabun" panose="00000500000000000000" pitchFamily="2" charset="-34"/>
                  <a:cs typeface="Sarabun" panose="00000500000000000000" pitchFamily="2" charset="-34"/>
                </a:rPr>
                <a:t>Ingest metadata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73187DC-A657-FC74-16DA-A7F24A3E613C}"/>
                </a:ext>
              </a:extLst>
            </p:cNvPr>
            <p:cNvSpPr/>
            <p:nvPr/>
          </p:nvSpPr>
          <p:spPr>
            <a:xfrm>
              <a:off x="1928054" y="604030"/>
              <a:ext cx="1285369" cy="4776861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1818956-D1BD-BC56-DD76-FC6D94AC3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1103" y="1861289"/>
              <a:ext cx="829073" cy="82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DCBF64A-7657-1684-7868-3E429D7FEEFC}"/>
              </a:ext>
            </a:extLst>
          </p:cNvPr>
          <p:cNvSpPr/>
          <p:nvPr/>
        </p:nvSpPr>
        <p:spPr>
          <a:xfrm>
            <a:off x="1709843" y="2777467"/>
            <a:ext cx="211133" cy="120251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F6EC45-219C-D7EF-C29C-CF3FA187749E}"/>
              </a:ext>
            </a:extLst>
          </p:cNvPr>
          <p:cNvGrpSpPr/>
          <p:nvPr/>
        </p:nvGrpSpPr>
        <p:grpSpPr>
          <a:xfrm>
            <a:off x="1986271" y="5251100"/>
            <a:ext cx="8538565" cy="856646"/>
            <a:chOff x="1999015" y="5460993"/>
            <a:chExt cx="5560983" cy="85664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3C8AF3A-8FA4-D15E-34EF-BCAF7DE981AF}"/>
                </a:ext>
              </a:extLst>
            </p:cNvPr>
            <p:cNvSpPr/>
            <p:nvPr/>
          </p:nvSpPr>
          <p:spPr>
            <a:xfrm>
              <a:off x="1999015" y="5507680"/>
              <a:ext cx="5560983" cy="784536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arabun" panose="00000500000000000000" pitchFamily="2" charset="-34"/>
                <a:cs typeface="Sarabun" panose="00000500000000000000" pitchFamily="2" charset="-3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E53923-9225-6DD6-B402-56A60FB5CAD2}"/>
                </a:ext>
              </a:extLst>
            </p:cNvPr>
            <p:cNvSpPr txBox="1"/>
            <p:nvPr/>
          </p:nvSpPr>
          <p:spPr>
            <a:xfrm>
              <a:off x="1999015" y="6040640"/>
              <a:ext cx="8787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arabun" panose="00000500000000000000" pitchFamily="2" charset="-34"/>
                  <a:cs typeface="Sarabun" panose="00000500000000000000" pitchFamily="2" charset="-34"/>
                </a:rPr>
                <a:t>Connector</a:t>
              </a:r>
            </a:p>
          </p:txBody>
        </p:sp>
        <p:pic>
          <p:nvPicPr>
            <p:cNvPr id="45" name="Picture 46">
              <a:extLst>
                <a:ext uri="{FF2B5EF4-FFF2-40B4-BE49-F238E27FC236}">
                  <a16:creationId xmlns:a16="http://schemas.microsoft.com/office/drawing/2014/main" id="{ECD7B25C-CB94-A40A-5884-7F41F93E3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098" y="5460993"/>
              <a:ext cx="15240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8">
              <a:extLst>
                <a:ext uri="{FF2B5EF4-FFF2-40B4-BE49-F238E27FC236}">
                  <a16:creationId xmlns:a16="http://schemas.microsoft.com/office/drawing/2014/main" id="{5C6E7AFD-E45B-D9D2-3652-57987B8AB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3652" y="5508665"/>
              <a:ext cx="1247775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0">
              <a:extLst>
                <a:ext uri="{FF2B5EF4-FFF2-40B4-BE49-F238E27FC236}">
                  <a16:creationId xmlns:a16="http://schemas.microsoft.com/office/drawing/2014/main" id="{44101649-2899-543C-693A-E5AAAE007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340" y="5570589"/>
              <a:ext cx="155257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A56B65F-1A9B-D07B-67BF-7D1EED321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53968" y="5546353"/>
              <a:ext cx="581871" cy="581871"/>
            </a:xfrm>
            <a:prstGeom prst="rect">
              <a:avLst/>
            </a:prstGeom>
          </p:spPr>
        </p:pic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A5AB6D8-79CF-E1C4-7610-311F61FE7BC5}"/>
              </a:ext>
            </a:extLst>
          </p:cNvPr>
          <p:cNvSpPr/>
          <p:nvPr/>
        </p:nvSpPr>
        <p:spPr>
          <a:xfrm>
            <a:off x="7582502" y="395453"/>
            <a:ext cx="1766909" cy="1016048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FB5963-33F9-D1F4-16A8-E91B74A7AC10}"/>
              </a:ext>
            </a:extLst>
          </p:cNvPr>
          <p:cNvSpPr txBox="1"/>
          <p:nvPr/>
        </p:nvSpPr>
        <p:spPr>
          <a:xfrm>
            <a:off x="7536701" y="102476"/>
            <a:ext cx="147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rabun" panose="00000500000000000000" pitchFamily="2" charset="-34"/>
                <a:cs typeface="Sarabun" panose="00000500000000000000" pitchFamily="2" charset="-34"/>
              </a:rPr>
              <a:t>Meta Storage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F6E1046-3E38-2064-3F2C-3E43B7A57F95}"/>
              </a:ext>
            </a:extLst>
          </p:cNvPr>
          <p:cNvSpPr/>
          <p:nvPr/>
        </p:nvSpPr>
        <p:spPr>
          <a:xfrm>
            <a:off x="7118848" y="551533"/>
            <a:ext cx="481693" cy="240501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B91A1D1-AA1E-1EAB-E8DC-BB05CA9ECCBD}"/>
              </a:ext>
            </a:extLst>
          </p:cNvPr>
          <p:cNvSpPr/>
          <p:nvPr/>
        </p:nvSpPr>
        <p:spPr>
          <a:xfrm>
            <a:off x="7761883" y="2337066"/>
            <a:ext cx="1524000" cy="271958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0DA50A-BAD4-D091-B0B6-726BB5E8C57D}"/>
              </a:ext>
            </a:extLst>
          </p:cNvPr>
          <p:cNvSpPr txBox="1"/>
          <p:nvPr/>
        </p:nvSpPr>
        <p:spPr>
          <a:xfrm>
            <a:off x="7607784" y="2030441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arabun" panose="00000500000000000000" pitchFamily="2" charset="-34"/>
                <a:cs typeface="Sarabun" panose="00000500000000000000" pitchFamily="2" charset="-34"/>
              </a:rPr>
              <a:t>Serve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0E71A14-DE1B-C57D-88F7-4CC2BF6E1A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8321"/>
          <a:stretch/>
        </p:blipFill>
        <p:spPr>
          <a:xfrm>
            <a:off x="8203616" y="2363393"/>
            <a:ext cx="688355" cy="681567"/>
          </a:xfrm>
          <a:prstGeom prst="rect">
            <a:avLst/>
          </a:prstGeom>
        </p:spPr>
      </p:pic>
      <p:pic>
        <p:nvPicPr>
          <p:cNvPr id="85" name="Picture 32">
            <a:extLst>
              <a:ext uri="{FF2B5EF4-FFF2-40B4-BE49-F238E27FC236}">
                <a16:creationId xmlns:a16="http://schemas.microsoft.com/office/drawing/2014/main" id="{8427444E-F702-EFB3-CD0C-E232C5138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282" y="3026485"/>
            <a:ext cx="549354" cy="54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8D3DCFB-7A8E-01D2-58AB-C4E3367F20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1518" y="3526383"/>
            <a:ext cx="484171" cy="484171"/>
          </a:xfrm>
          <a:prstGeom prst="rect">
            <a:avLst/>
          </a:prstGeom>
        </p:spPr>
      </p:pic>
      <p:pic>
        <p:nvPicPr>
          <p:cNvPr id="87" name="Picture 34">
            <a:extLst>
              <a:ext uri="{FF2B5EF4-FFF2-40B4-BE49-F238E27FC236}">
                <a16:creationId xmlns:a16="http://schemas.microsoft.com/office/drawing/2014/main" id="{FD8B0C2A-C5D4-1F8F-669A-C68D99C2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596" y="2990434"/>
            <a:ext cx="688354" cy="68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887CB2B-CA0D-7CF8-075F-C039C0B172D1}"/>
              </a:ext>
            </a:extLst>
          </p:cNvPr>
          <p:cNvSpPr txBox="1"/>
          <p:nvPr/>
        </p:nvSpPr>
        <p:spPr>
          <a:xfrm>
            <a:off x="8162836" y="3973827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arabun" panose="00000500000000000000" pitchFamily="2" charset="-34"/>
                <a:cs typeface="Sarabun" panose="00000500000000000000" pitchFamily="2" charset="-34"/>
              </a:rPr>
              <a:t>Data Share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4D7AA0B-81BC-213F-5051-896D09539EBD}"/>
              </a:ext>
            </a:extLst>
          </p:cNvPr>
          <p:cNvSpPr/>
          <p:nvPr/>
        </p:nvSpPr>
        <p:spPr>
          <a:xfrm>
            <a:off x="10327365" y="3643554"/>
            <a:ext cx="1524000" cy="12472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BF72FAF-03B2-4C6A-C5E1-DF8F20FD4DFE}"/>
              </a:ext>
            </a:extLst>
          </p:cNvPr>
          <p:cNvSpPr txBox="1"/>
          <p:nvPr/>
        </p:nvSpPr>
        <p:spPr>
          <a:xfrm>
            <a:off x="10251952" y="319167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rabun" panose="00000500000000000000" pitchFamily="2" charset="-34"/>
                <a:cs typeface="Sarabun" panose="00000500000000000000" pitchFamily="2" charset="-34"/>
              </a:rPr>
              <a:t>Business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22FFF32-C5A6-A3E7-943C-837D52ED43DB}"/>
              </a:ext>
            </a:extLst>
          </p:cNvPr>
          <p:cNvSpPr txBox="1"/>
          <p:nvPr/>
        </p:nvSpPr>
        <p:spPr>
          <a:xfrm>
            <a:off x="10408905" y="3700298"/>
            <a:ext cx="1360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arabun" panose="00000500000000000000" pitchFamily="2" charset="-34"/>
                <a:cs typeface="Sarabun" panose="00000500000000000000" pitchFamily="2" charset="-34"/>
              </a:rPr>
              <a:t>Campaign</a:t>
            </a:r>
          </a:p>
          <a:p>
            <a:r>
              <a:rPr lang="en-US" sz="1100" dirty="0">
                <a:latin typeface="Sarabun" panose="00000500000000000000" pitchFamily="2" charset="-34"/>
                <a:cs typeface="Sarabun" panose="00000500000000000000" pitchFamily="2" charset="-34"/>
              </a:rPr>
              <a:t>Analytics</a:t>
            </a:r>
          </a:p>
          <a:p>
            <a:r>
              <a:rPr lang="en-US" sz="1100" dirty="0">
                <a:latin typeface="Sarabun" panose="00000500000000000000" pitchFamily="2" charset="-34"/>
                <a:cs typeface="Sarabun" panose="00000500000000000000" pitchFamily="2" charset="-34"/>
              </a:rPr>
              <a:t>Applications</a:t>
            </a:r>
          </a:p>
          <a:p>
            <a:r>
              <a:rPr lang="en-US" sz="1100" dirty="0">
                <a:latin typeface="Sarabun" panose="00000500000000000000" pitchFamily="2" charset="-34"/>
                <a:cs typeface="Sarabun" panose="00000500000000000000" pitchFamily="2" charset="-34"/>
              </a:rPr>
              <a:t>Recommendation System</a:t>
            </a:r>
          </a:p>
          <a:p>
            <a:r>
              <a:rPr lang="en-US" sz="1100" dirty="0">
                <a:latin typeface="Sarabun" panose="00000500000000000000" pitchFamily="2" charset="-34"/>
                <a:cs typeface="Sarabun" panose="00000500000000000000" pitchFamily="2" charset="-34"/>
              </a:rPr>
              <a:t>Data Share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060FD8D-BAE9-2E60-35E9-F21F4B146DB6}"/>
              </a:ext>
            </a:extLst>
          </p:cNvPr>
          <p:cNvSpPr/>
          <p:nvPr/>
        </p:nvSpPr>
        <p:spPr>
          <a:xfrm>
            <a:off x="10091971" y="1176688"/>
            <a:ext cx="1919645" cy="39222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arabun" panose="00000500000000000000" pitchFamily="2" charset="-34"/>
                <a:cs typeface="Sarabun" panose="00000500000000000000" pitchFamily="2" charset="-34"/>
              </a:rPr>
              <a:t>Customer agent service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7556A9E-3376-B4ED-747F-1063912A544B}"/>
              </a:ext>
            </a:extLst>
          </p:cNvPr>
          <p:cNvSpPr txBox="1"/>
          <p:nvPr/>
        </p:nvSpPr>
        <p:spPr>
          <a:xfrm>
            <a:off x="10379285" y="807356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rabun" panose="00000500000000000000" pitchFamily="2" charset="-34"/>
                <a:cs typeface="Sarabun" panose="00000500000000000000" pitchFamily="2" charset="-34"/>
              </a:rPr>
              <a:t>Agent Service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6A22DCF-4ECB-E976-8901-8A317EA921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4921" y="1611592"/>
            <a:ext cx="1759597" cy="82407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DE51D2A8-D5AA-ABCB-7F23-6074520D3D1B}"/>
              </a:ext>
            </a:extLst>
          </p:cNvPr>
          <p:cNvSpPr txBox="1"/>
          <p:nvPr/>
        </p:nvSpPr>
        <p:spPr>
          <a:xfrm>
            <a:off x="10229871" y="2494238"/>
            <a:ext cx="1621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Sarabun" panose="00000500000000000000" pitchFamily="2" charset="-34"/>
                <a:cs typeface="Sarabun" panose="00000500000000000000" pitchFamily="2" charset="-34"/>
              </a:rPr>
              <a:t>Scalable Ai Platform Multi Tool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1548D15-1B6B-6D30-134E-7ED7CC65A979}"/>
              </a:ext>
            </a:extLst>
          </p:cNvPr>
          <p:cNvSpPr txBox="1"/>
          <p:nvPr/>
        </p:nvSpPr>
        <p:spPr>
          <a:xfrm>
            <a:off x="8130151" y="4756674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arabun" panose="00000500000000000000" pitchFamily="2" charset="-34"/>
                <a:cs typeface="Sarabun" panose="00000500000000000000" pitchFamily="2" charset="-34"/>
              </a:rPr>
              <a:t>Model Zoo</a:t>
            </a: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DE7B8287-0CAE-54F4-384F-B57DB4276CB2}"/>
              </a:ext>
            </a:extLst>
          </p:cNvPr>
          <p:cNvSpPr/>
          <p:nvPr/>
        </p:nvSpPr>
        <p:spPr>
          <a:xfrm rot="5400000">
            <a:off x="8069752" y="1617170"/>
            <a:ext cx="840692" cy="514227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686EDC38-CB8D-8B06-8AEA-CD2F72EB894D}"/>
              </a:ext>
            </a:extLst>
          </p:cNvPr>
          <p:cNvSpPr/>
          <p:nvPr/>
        </p:nvSpPr>
        <p:spPr>
          <a:xfrm>
            <a:off x="5362460" y="4529142"/>
            <a:ext cx="2399423" cy="279152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96402C19-8186-3417-1FE4-4E47DD74FCB2}"/>
              </a:ext>
            </a:extLst>
          </p:cNvPr>
          <p:cNvSpPr/>
          <p:nvPr/>
        </p:nvSpPr>
        <p:spPr>
          <a:xfrm>
            <a:off x="9304731" y="2880156"/>
            <a:ext cx="787240" cy="311523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pic>
        <p:nvPicPr>
          <p:cNvPr id="100" name="Picture 18">
            <a:extLst>
              <a:ext uri="{FF2B5EF4-FFF2-40B4-BE49-F238E27FC236}">
                <a16:creationId xmlns:a16="http://schemas.microsoft.com/office/drawing/2014/main" id="{7C0CA36A-822E-C7C3-FE42-0B2CF1C3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041" y="4412742"/>
            <a:ext cx="971829" cy="35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6EFB9561-E56D-4266-909E-B279DB5435B1}"/>
              </a:ext>
            </a:extLst>
          </p:cNvPr>
          <p:cNvSpPr txBox="1"/>
          <p:nvPr/>
        </p:nvSpPr>
        <p:spPr>
          <a:xfrm>
            <a:off x="2257894" y="-6212"/>
            <a:ext cx="806631" cy="298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rabun" panose="00000500000000000000" pitchFamily="2" charset="-34"/>
                <a:cs typeface="Sarabun" panose="00000500000000000000" pitchFamily="2" charset="-34"/>
              </a:rPr>
              <a:t>Ingest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9C7BB627-A5EC-D650-EEAC-ACF82349A8B0}"/>
              </a:ext>
            </a:extLst>
          </p:cNvPr>
          <p:cNvSpPr/>
          <p:nvPr/>
        </p:nvSpPr>
        <p:spPr>
          <a:xfrm>
            <a:off x="1981514" y="334639"/>
            <a:ext cx="1285369" cy="489103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pic>
        <p:nvPicPr>
          <p:cNvPr id="109" name="Picture 32">
            <a:extLst>
              <a:ext uri="{FF2B5EF4-FFF2-40B4-BE49-F238E27FC236}">
                <a16:creationId xmlns:a16="http://schemas.microsoft.com/office/drawing/2014/main" id="{B3E44C45-ED55-A369-75C5-C1E3D56D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474" y="437559"/>
            <a:ext cx="829073" cy="8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EB49D9-F75F-E3F5-6756-702FF4DDC4CA}"/>
              </a:ext>
            </a:extLst>
          </p:cNvPr>
          <p:cNvSpPr txBox="1"/>
          <p:nvPr/>
        </p:nvSpPr>
        <p:spPr>
          <a:xfrm>
            <a:off x="2157124" y="1240186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Sarabun" panose="00000500000000000000" pitchFamily="2" charset="-34"/>
                <a:cs typeface="Sarabun" panose="00000500000000000000" pitchFamily="2" charset="-34"/>
              </a:rPr>
              <a:t>Services Hubs</a:t>
            </a:r>
          </a:p>
        </p:txBody>
      </p:sp>
      <p:pic>
        <p:nvPicPr>
          <p:cNvPr id="111" name="Picture 34">
            <a:extLst>
              <a:ext uri="{FF2B5EF4-FFF2-40B4-BE49-F238E27FC236}">
                <a16:creationId xmlns:a16="http://schemas.microsoft.com/office/drawing/2014/main" id="{1F5E3060-42A2-E276-40C5-7C4243F8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87" y="1494102"/>
            <a:ext cx="987771" cy="9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7E0486A-57E9-C038-588D-25DCB4C47B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70372" y="2535144"/>
            <a:ext cx="627323" cy="62732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C8412A8-51F9-9AD9-6DC6-3874752D7B9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49812" y="3518693"/>
            <a:ext cx="1155397" cy="520651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CFA2245B-0DE8-853C-BD50-0A2A442502CB}"/>
              </a:ext>
            </a:extLst>
          </p:cNvPr>
          <p:cNvSpPr txBox="1"/>
          <p:nvPr/>
        </p:nvSpPr>
        <p:spPr>
          <a:xfrm>
            <a:off x="2381943" y="4079993"/>
            <a:ext cx="7120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Sarabun" panose="00000500000000000000" pitchFamily="2" charset="-34"/>
                <a:cs typeface="Sarabun" panose="00000500000000000000" pitchFamily="2" charset="-34"/>
              </a:rPr>
              <a:t>Pipelines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80DFBA7-BD73-E757-2CA9-338D0B2DED8D}"/>
              </a:ext>
            </a:extLst>
          </p:cNvPr>
          <p:cNvSpPr txBox="1"/>
          <p:nvPr/>
        </p:nvSpPr>
        <p:spPr>
          <a:xfrm>
            <a:off x="2118258" y="4310058"/>
            <a:ext cx="1230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>
                <a:latin typeface="Sarabun" panose="00000500000000000000" pitchFamily="2" charset="-34"/>
                <a:cs typeface="Sarabun" panose="00000500000000000000" pitchFamily="2" charset="-34"/>
              </a:rPr>
              <a:t>Scheduled/Event – Triggered data ingestion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28030442-92A9-E617-B84B-6DB31B0E715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43357" y="3566790"/>
            <a:ext cx="829074" cy="46635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DACADB0-B674-71C7-2595-EA6120F32D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9443" y="3863322"/>
            <a:ext cx="1056119" cy="1314847"/>
          </a:xfrm>
          <a:prstGeom prst="rect">
            <a:avLst/>
          </a:prstGeom>
        </p:spPr>
      </p:pic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6DEB9574-D5D1-6E5D-AAEA-AB6557375849}"/>
              </a:ext>
            </a:extLst>
          </p:cNvPr>
          <p:cNvSpPr/>
          <p:nvPr/>
        </p:nvSpPr>
        <p:spPr>
          <a:xfrm>
            <a:off x="1521808" y="4249425"/>
            <a:ext cx="259183" cy="240501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pic>
        <p:nvPicPr>
          <p:cNvPr id="1026" name="Picture 2" descr="GraphQL là gì? So sánh chi tiết GraphQL và RESTZ.com Cloud – Tốc Độ Cao  Khởi Tạo Nhanh Chóng">
            <a:extLst>
              <a:ext uri="{FF2B5EF4-FFF2-40B4-BE49-F238E27FC236}">
                <a16:creationId xmlns:a16="http://schemas.microsoft.com/office/drawing/2014/main" id="{94759466-4F42-6825-82A3-CC85DFCE6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46" y="2452649"/>
            <a:ext cx="1077012" cy="6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970AF75B-64B1-D360-7BDB-7607CB4D1DA4}"/>
              </a:ext>
            </a:extLst>
          </p:cNvPr>
          <p:cNvSpPr/>
          <p:nvPr/>
        </p:nvSpPr>
        <p:spPr>
          <a:xfrm>
            <a:off x="5370262" y="738433"/>
            <a:ext cx="416750" cy="214722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pic>
        <p:nvPicPr>
          <p:cNvPr id="120" name="Picture 18" descr="Getting Started with Redis Stack - DEV Community">
            <a:extLst>
              <a:ext uri="{FF2B5EF4-FFF2-40B4-BE49-F238E27FC236}">
                <a16:creationId xmlns:a16="http://schemas.microsoft.com/office/drawing/2014/main" id="{2C471A2B-C6DC-8A0B-3F1F-1D271949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52" y="737503"/>
            <a:ext cx="1566879" cy="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65A395-14CF-8298-BDAF-CA7565FCA6FA}"/>
              </a:ext>
            </a:extLst>
          </p:cNvPr>
          <p:cNvSpPr txBox="1"/>
          <p:nvPr/>
        </p:nvSpPr>
        <p:spPr>
          <a:xfrm>
            <a:off x="276291" y="117297"/>
            <a:ext cx="3590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Platform Multi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CBCF7-0770-D376-AD95-725CC739F074}"/>
              </a:ext>
            </a:extLst>
          </p:cNvPr>
          <p:cNvSpPr/>
          <p:nvPr/>
        </p:nvSpPr>
        <p:spPr>
          <a:xfrm>
            <a:off x="349008" y="600293"/>
            <a:ext cx="2931664" cy="12005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33BDE-D7FA-C4E8-5F91-2DF5D28EF6FF}"/>
              </a:ext>
            </a:extLst>
          </p:cNvPr>
          <p:cNvSpPr txBox="1"/>
          <p:nvPr/>
        </p:nvSpPr>
        <p:spPr>
          <a:xfrm>
            <a:off x="349007" y="600293"/>
            <a:ext cx="29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Datasource</a:t>
            </a:r>
            <a:r>
              <a:rPr lang="en-US" sz="1400" dirty="0"/>
              <a:t> connection group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D58728-7D8D-AC1B-ED05-9448EE3F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64" y="834630"/>
            <a:ext cx="1062320" cy="47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AEFDB80-9435-8F98-A5D3-5748FAE91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17" y="1290764"/>
            <a:ext cx="1062320" cy="49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B5B330-6C40-00B2-C4A7-EFF9694DF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73" y="825185"/>
            <a:ext cx="1431114" cy="52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FDF555-1FB8-11E1-49FC-0577728F6277}"/>
              </a:ext>
            </a:extLst>
          </p:cNvPr>
          <p:cNvSpPr/>
          <p:nvPr/>
        </p:nvSpPr>
        <p:spPr>
          <a:xfrm>
            <a:off x="3955808" y="600293"/>
            <a:ext cx="2931664" cy="12005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EBB029-7616-B32A-0657-F2C730521952}"/>
              </a:ext>
            </a:extLst>
          </p:cNvPr>
          <p:cNvSpPr txBox="1"/>
          <p:nvPr/>
        </p:nvSpPr>
        <p:spPr>
          <a:xfrm>
            <a:off x="3955807" y="600293"/>
            <a:ext cx="29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Metadata ingestion group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C5B6403-7AEB-FAE9-D644-12CC08E3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25" y="977679"/>
            <a:ext cx="1756236" cy="6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ordPress REST API là gì? Tổng quan và cách sử dụng từ A-ZZ.com Cloud VPS –  Tốc Độ Cao Khởi Tạo Trong 1 Phút">
            <a:extLst>
              <a:ext uri="{FF2B5EF4-FFF2-40B4-BE49-F238E27FC236}">
                <a16:creationId xmlns:a16="http://schemas.microsoft.com/office/drawing/2014/main" id="{C481DEF8-BD6F-CD28-C508-FA60D7D2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44" y="977679"/>
            <a:ext cx="1017326" cy="6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F7C07F-3C08-F912-594C-7C418A0BFBD3}"/>
              </a:ext>
            </a:extLst>
          </p:cNvPr>
          <p:cNvSpPr/>
          <p:nvPr/>
        </p:nvSpPr>
        <p:spPr>
          <a:xfrm>
            <a:off x="7896436" y="602925"/>
            <a:ext cx="2931664" cy="12005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DDE86-7D48-E001-5376-0755631C4EFB}"/>
              </a:ext>
            </a:extLst>
          </p:cNvPr>
          <p:cNvSpPr txBox="1"/>
          <p:nvPr/>
        </p:nvSpPr>
        <p:spPr>
          <a:xfrm>
            <a:off x="7896435" y="602925"/>
            <a:ext cx="29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Metadata Retrieval &amp; Storage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532321-5D0D-D4FB-4F41-148012F743E9}"/>
              </a:ext>
            </a:extLst>
          </p:cNvPr>
          <p:cNvSpPr/>
          <p:nvPr/>
        </p:nvSpPr>
        <p:spPr>
          <a:xfrm>
            <a:off x="263838" y="2574236"/>
            <a:ext cx="2931664" cy="12005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0534E-4716-926E-1612-22D291E387CD}"/>
              </a:ext>
            </a:extLst>
          </p:cNvPr>
          <p:cNvSpPr txBox="1"/>
          <p:nvPr/>
        </p:nvSpPr>
        <p:spPr>
          <a:xfrm>
            <a:off x="263837" y="2574236"/>
            <a:ext cx="29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Cache group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09C25-8920-FE73-BC41-C33A42D64D8B}"/>
              </a:ext>
            </a:extLst>
          </p:cNvPr>
          <p:cNvSpPr/>
          <p:nvPr/>
        </p:nvSpPr>
        <p:spPr>
          <a:xfrm>
            <a:off x="3994961" y="2534085"/>
            <a:ext cx="2931664" cy="12005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ABB2BC-92B1-2E4C-F4DF-80492B0EE45B}"/>
              </a:ext>
            </a:extLst>
          </p:cNvPr>
          <p:cNvSpPr txBox="1"/>
          <p:nvPr/>
        </p:nvSpPr>
        <p:spPr>
          <a:xfrm>
            <a:off x="3953430" y="2793276"/>
            <a:ext cx="3010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Query Engine Executor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D4324-459B-4B1A-8A72-11D881A10A49}"/>
              </a:ext>
            </a:extLst>
          </p:cNvPr>
          <p:cNvSpPr/>
          <p:nvPr/>
        </p:nvSpPr>
        <p:spPr>
          <a:xfrm>
            <a:off x="7896436" y="2483051"/>
            <a:ext cx="2931664" cy="12005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2FEAD1-DBD6-4214-C330-0526E500AB8E}"/>
              </a:ext>
            </a:extLst>
          </p:cNvPr>
          <p:cNvSpPr txBox="1"/>
          <p:nvPr/>
        </p:nvSpPr>
        <p:spPr>
          <a:xfrm>
            <a:off x="7896435" y="2753347"/>
            <a:ext cx="293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 Zoo Group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D8D0D1-4CC3-4ECD-77F1-B8725B83671D}"/>
              </a:ext>
            </a:extLst>
          </p:cNvPr>
          <p:cNvSpPr/>
          <p:nvPr/>
        </p:nvSpPr>
        <p:spPr>
          <a:xfrm>
            <a:off x="349007" y="4622453"/>
            <a:ext cx="2931664" cy="12005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9DEA2-CCCD-FB8A-B825-4765B2E4FB5F}"/>
              </a:ext>
            </a:extLst>
          </p:cNvPr>
          <p:cNvSpPr txBox="1"/>
          <p:nvPr/>
        </p:nvSpPr>
        <p:spPr>
          <a:xfrm>
            <a:off x="349006" y="4622453"/>
            <a:ext cx="29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Storage group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0223CF-EE0F-C890-A856-73F3D764FC4A}"/>
              </a:ext>
            </a:extLst>
          </p:cNvPr>
          <p:cNvSpPr/>
          <p:nvPr/>
        </p:nvSpPr>
        <p:spPr>
          <a:xfrm>
            <a:off x="4086436" y="4627480"/>
            <a:ext cx="2931664" cy="12005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1A644D-6B90-3EB5-F314-EB6D6405B4D4}"/>
              </a:ext>
            </a:extLst>
          </p:cNvPr>
          <p:cNvSpPr txBox="1"/>
          <p:nvPr/>
        </p:nvSpPr>
        <p:spPr>
          <a:xfrm>
            <a:off x="4086435" y="4627480"/>
            <a:ext cx="29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 &amp; Monitoring Group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D45D5C-CAC3-273C-7805-B76078917B17}"/>
              </a:ext>
            </a:extLst>
          </p:cNvPr>
          <p:cNvSpPr/>
          <p:nvPr/>
        </p:nvSpPr>
        <p:spPr>
          <a:xfrm>
            <a:off x="7998037" y="4651801"/>
            <a:ext cx="2931664" cy="177802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E90AAA-F2D9-F0A9-697C-595BD5A8C628}"/>
              </a:ext>
            </a:extLst>
          </p:cNvPr>
          <p:cNvSpPr txBox="1"/>
          <p:nvPr/>
        </p:nvSpPr>
        <p:spPr>
          <a:xfrm>
            <a:off x="7998036" y="4651802"/>
            <a:ext cx="29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RAG Management Group</a:t>
            </a:r>
          </a:p>
        </p:txBody>
      </p:sp>
      <p:pic>
        <p:nvPicPr>
          <p:cNvPr id="1038" name="Picture 14" descr="GraphQL là gì? So sánh chi tiết GraphQL và RESTZ.com Cloud VPS – Tốc Độ Cao  Khởi Tạo Trong 1 Phút">
            <a:extLst>
              <a:ext uri="{FF2B5EF4-FFF2-40B4-BE49-F238E27FC236}">
                <a16:creationId xmlns:a16="http://schemas.microsoft.com/office/drawing/2014/main" id="{053A3F4D-5684-6195-CB69-7B6576426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596" y="962970"/>
            <a:ext cx="1275328" cy="7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tting Started with Redis Stack - DEV Community">
            <a:extLst>
              <a:ext uri="{FF2B5EF4-FFF2-40B4-BE49-F238E27FC236}">
                <a16:creationId xmlns:a16="http://schemas.microsoft.com/office/drawing/2014/main" id="{C518F370-5B4D-9B09-DB45-CB1ADF10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84" y="1134667"/>
            <a:ext cx="1566879" cy="3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B33E89E-51DB-84A7-E2AC-3D563325BD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014" y="2885203"/>
            <a:ext cx="1369213" cy="740645"/>
          </a:xfrm>
          <a:prstGeom prst="rect">
            <a:avLst/>
          </a:prstGeom>
        </p:spPr>
      </p:pic>
      <p:pic>
        <p:nvPicPr>
          <p:cNvPr id="1044" name="Picture 20" descr="Redis : A Comprehensive Guide | TO THE NEW Blog">
            <a:extLst>
              <a:ext uri="{FF2B5EF4-FFF2-40B4-BE49-F238E27FC236}">
                <a16:creationId xmlns:a16="http://schemas.microsoft.com/office/drawing/2014/main" id="{650D09B9-00FC-C0C1-6EE9-3D9E4260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4" y="4938842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dis : A Comprehensive Guide | TO THE NEW Blog">
            <a:extLst>
              <a:ext uri="{FF2B5EF4-FFF2-40B4-BE49-F238E27FC236}">
                <a16:creationId xmlns:a16="http://schemas.microsoft.com/office/drawing/2014/main" id="{E11003BA-0B3B-B417-34F7-BEEDC22C0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54" y="4930230"/>
            <a:ext cx="771526" cy="7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4A7D98-F028-B2A6-FD5F-3212E2E808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603" y="4959579"/>
            <a:ext cx="1501307" cy="3427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6B67CB-920E-5D4A-48A4-C6E8063DB8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1603" y="5363556"/>
            <a:ext cx="1504525" cy="3545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36F7A88-F3F2-EF94-60A8-21025221E9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1603" y="5780546"/>
            <a:ext cx="1504525" cy="523313"/>
          </a:xfrm>
          <a:prstGeom prst="rect">
            <a:avLst/>
          </a:prstGeom>
        </p:spPr>
      </p:pic>
      <p:pic>
        <p:nvPicPr>
          <p:cNvPr id="1048" name="Picture 24" descr="Image result for fluentd">
            <a:extLst>
              <a:ext uri="{FF2B5EF4-FFF2-40B4-BE49-F238E27FC236}">
                <a16:creationId xmlns:a16="http://schemas.microsoft.com/office/drawing/2014/main" id="{FD57878A-4AA1-274B-B043-0B28D5034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10" y="4916198"/>
            <a:ext cx="825744" cy="83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rometheus là gì? Tính năng &amp; Ứng dụng của Prometheus Chi Tiết">
            <a:extLst>
              <a:ext uri="{FF2B5EF4-FFF2-40B4-BE49-F238E27FC236}">
                <a16:creationId xmlns:a16="http://schemas.microsoft.com/office/drawing/2014/main" id="{E386B1EA-A51A-64DB-A7EE-65F6264F7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46" y="4945653"/>
            <a:ext cx="1611134" cy="80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99C761E-BAA1-8C75-16B6-853C20DD31AC}"/>
              </a:ext>
            </a:extLst>
          </p:cNvPr>
          <p:cNvSpPr/>
          <p:nvPr/>
        </p:nvSpPr>
        <p:spPr>
          <a:xfrm>
            <a:off x="64294" y="117297"/>
            <a:ext cx="11930062" cy="662340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9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62A1317-DD5B-3D13-F17B-7EBBD9D1D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61"/>
            <a:ext cx="12192000" cy="66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5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D85DD-BDB7-1BD8-627D-0AE1775C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73" y="0"/>
            <a:ext cx="8585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494949"/>
      </a:dk1>
      <a:lt1>
        <a:srgbClr val="FFFFFF"/>
      </a:lt1>
      <a:dk2>
        <a:srgbClr val="494949"/>
      </a:dk2>
      <a:lt2>
        <a:srgbClr val="FFFFFF"/>
      </a:lt2>
      <a:accent1>
        <a:srgbClr val="EE0033"/>
      </a:accent1>
      <a:accent2>
        <a:srgbClr val="98010A"/>
      </a:accent2>
      <a:accent3>
        <a:srgbClr val="CC020E"/>
      </a:accent3>
      <a:accent4>
        <a:srgbClr val="FDE0E6"/>
      </a:accent4>
      <a:accent5>
        <a:srgbClr val="B5B4B4"/>
      </a:accent5>
      <a:accent6>
        <a:srgbClr val="44494D"/>
      </a:accent6>
      <a:hlink>
        <a:srgbClr val="00A09C"/>
      </a:hlink>
      <a:folHlink>
        <a:srgbClr val="FFC000"/>
      </a:folHlink>
    </a:clrScheme>
    <a:fontScheme name="Custom 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9494</TotalTime>
  <Words>1141</Words>
  <Application>Microsoft Office PowerPoint</Application>
  <PresentationFormat>Widescreen</PresentationFormat>
  <Paragraphs>142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Aptos</vt:lpstr>
      <vt:lpstr>Arial</vt:lpstr>
      <vt:lpstr>Calibri</vt:lpstr>
      <vt:lpstr>FontAwesome</vt:lpstr>
      <vt:lpstr>Lato</vt:lpstr>
      <vt:lpstr>Lato Black</vt:lpstr>
      <vt:lpstr>Montserrat</vt:lpstr>
      <vt:lpstr>Open Sans</vt:lpstr>
      <vt:lpstr>Open Sans Light</vt:lpstr>
      <vt:lpstr>Sarabun</vt:lpstr>
      <vt:lpstr>Symbol</vt:lpstr>
      <vt:lpstr>Times New Roman</vt:lpstr>
      <vt:lpstr>Office Theme</vt:lpstr>
      <vt:lpstr>Design and Implementation of a Scalable AI Platform for Multi-Tool Integration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 hoạch triển khai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Binh Nguyen Vu Hoa</cp:lastModifiedBy>
  <cp:revision>1118</cp:revision>
  <dcterms:created xsi:type="dcterms:W3CDTF">2015-02-03T13:50:57Z</dcterms:created>
  <dcterms:modified xsi:type="dcterms:W3CDTF">2024-08-19T02:02:45Z</dcterms:modified>
</cp:coreProperties>
</file>